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36" autoAdjust="0"/>
    <p:restoredTop sz="91895" autoAdjust="0"/>
  </p:normalViewPr>
  <p:slideViewPr>
    <p:cSldViewPr>
      <p:cViewPr varScale="1">
        <p:scale>
          <a:sx n="76" d="100"/>
          <a:sy n="76" d="100"/>
        </p:scale>
        <p:origin x="1469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C8832-571E-432E-ADFD-417ED0B1735D}" type="datetimeFigureOut">
              <a:rPr lang="en-CA" smtClean="0"/>
              <a:t>2024-01-29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6EFD5-B602-472C-94EC-B6F38584366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655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6EFD5-B602-472C-94EC-B6F385843661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3950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C87B-0A33-4228-BB99-76D468A2D7B2}" type="datetimeFigureOut">
              <a:rPr lang="en-CA" smtClean="0"/>
              <a:t>2024-01-29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DA6D-1E5E-47D9-8142-9C7564F085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0024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C87B-0A33-4228-BB99-76D468A2D7B2}" type="datetimeFigureOut">
              <a:rPr lang="en-CA" smtClean="0"/>
              <a:t>2024-01-29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DA6D-1E5E-47D9-8142-9C7564F085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4731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C87B-0A33-4228-BB99-76D468A2D7B2}" type="datetimeFigureOut">
              <a:rPr lang="en-CA" smtClean="0"/>
              <a:t>2024-01-29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DA6D-1E5E-47D9-8142-9C7564F085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0124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C87B-0A33-4228-BB99-76D468A2D7B2}" type="datetimeFigureOut">
              <a:rPr lang="en-CA" smtClean="0"/>
              <a:t>2024-01-29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DA6D-1E5E-47D9-8142-9C7564F085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7760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C87B-0A33-4228-BB99-76D468A2D7B2}" type="datetimeFigureOut">
              <a:rPr lang="en-CA" smtClean="0"/>
              <a:t>2024-01-29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DA6D-1E5E-47D9-8142-9C7564F085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9239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C87B-0A33-4228-BB99-76D468A2D7B2}" type="datetimeFigureOut">
              <a:rPr lang="en-CA" smtClean="0"/>
              <a:t>2024-01-29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DA6D-1E5E-47D9-8142-9C7564F085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9783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C87B-0A33-4228-BB99-76D468A2D7B2}" type="datetimeFigureOut">
              <a:rPr lang="en-CA" smtClean="0"/>
              <a:t>2024-01-29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DA6D-1E5E-47D9-8142-9C7564F085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0590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C87B-0A33-4228-BB99-76D468A2D7B2}" type="datetimeFigureOut">
              <a:rPr lang="en-CA" smtClean="0"/>
              <a:t>2024-01-29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DA6D-1E5E-47D9-8142-9C7564F085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0851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C87B-0A33-4228-BB99-76D468A2D7B2}" type="datetimeFigureOut">
              <a:rPr lang="en-CA" smtClean="0"/>
              <a:t>2024-01-29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DA6D-1E5E-47D9-8142-9C7564F085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8567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C87B-0A33-4228-BB99-76D468A2D7B2}" type="datetimeFigureOut">
              <a:rPr lang="en-CA" smtClean="0"/>
              <a:t>2024-01-29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DA6D-1E5E-47D9-8142-9C7564F085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1423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C87B-0A33-4228-BB99-76D468A2D7B2}" type="datetimeFigureOut">
              <a:rPr lang="en-CA" smtClean="0"/>
              <a:t>2024-01-29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0DA6D-1E5E-47D9-8142-9C7564F085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3670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DC87B-0A33-4228-BB99-76D468A2D7B2}" type="datetimeFigureOut">
              <a:rPr lang="en-CA" smtClean="0"/>
              <a:t>2024-01-29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0DA6D-1E5E-47D9-8142-9C7564F085E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3033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aluing cultural differences: Why it matters and how to do it right">
            <a:extLst>
              <a:ext uri="{FF2B5EF4-FFF2-40B4-BE49-F238E27FC236}">
                <a16:creationId xmlns:a16="http://schemas.microsoft.com/office/drawing/2014/main" id="{17D0D3D4-E961-E1A6-504A-FB85C10DF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914400"/>
            <a:ext cx="6781800" cy="4190999"/>
          </a:xfrm>
        </p:spPr>
        <p:txBody>
          <a:bodyPr>
            <a:normAutofit/>
          </a:bodyPr>
          <a:lstStyle/>
          <a:p>
            <a:r>
              <a:rPr lang="en-US" sz="6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Introduction to Comparative Cultures</a:t>
            </a:r>
            <a:endParaRPr lang="en-CA" sz="6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876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marL="514350" indent="-514350">
              <a:buAutoNum type="alphaUcPeriod" startAt="6"/>
            </a:pPr>
            <a:r>
              <a:rPr lang="en-US" dirty="0"/>
              <a:t>Forms of Government</a:t>
            </a:r>
          </a:p>
          <a:p>
            <a:pPr marL="971550" lvl="1" indent="-571500">
              <a:buFont typeface="+mj-lt"/>
              <a:buAutoNum type="romanUcPeriod"/>
            </a:pPr>
            <a:r>
              <a:rPr lang="en-US" dirty="0"/>
              <a:t>People form government to provide for their common needs and protection</a:t>
            </a:r>
          </a:p>
          <a:p>
            <a:pPr marL="971550" lvl="1" indent="-571500">
              <a:buFont typeface="+mj-lt"/>
              <a:buAutoNum type="romanUcPeriod"/>
            </a:pPr>
            <a:r>
              <a:rPr lang="en-US" dirty="0"/>
              <a:t>Types: </a:t>
            </a:r>
          </a:p>
          <a:p>
            <a:pPr marL="1371600" lvl="2" indent="-571500">
              <a:buFont typeface="+mj-lt"/>
              <a:buAutoNum type="romanUcPeriod"/>
            </a:pPr>
            <a:r>
              <a:rPr lang="en-US" b="1" u="sng" dirty="0"/>
              <a:t>Democracy</a:t>
            </a:r>
          </a:p>
          <a:p>
            <a:pPr marL="1371600" lvl="2" indent="-571500">
              <a:buFont typeface="+mj-lt"/>
              <a:buAutoNum type="romanUcPeriod"/>
            </a:pPr>
            <a:r>
              <a:rPr lang="en-US" b="1" u="sng" dirty="0"/>
              <a:t>Republic</a:t>
            </a:r>
          </a:p>
          <a:p>
            <a:pPr marL="1371600" lvl="2" indent="-571500">
              <a:buFont typeface="+mj-lt"/>
              <a:buAutoNum type="romanUcPeriod"/>
            </a:pPr>
            <a:r>
              <a:rPr lang="en-US" b="1" u="sng" dirty="0"/>
              <a:t>Dictatorship</a:t>
            </a:r>
          </a:p>
          <a:p>
            <a:pPr marL="1371600" lvl="2" indent="-571500">
              <a:buFont typeface="+mj-lt"/>
              <a:buAutoNum type="romanUcPeriod"/>
            </a:pPr>
            <a:r>
              <a:rPr lang="en-US" b="1" u="sng" dirty="0"/>
              <a:t>Monarchy</a:t>
            </a:r>
          </a:p>
          <a:p>
            <a:pPr marL="1371600" lvl="2" indent="-571500">
              <a:buFont typeface="+mj-lt"/>
              <a:buAutoNum type="romanUcPeriod"/>
            </a:pPr>
            <a:r>
              <a:rPr lang="en-US" dirty="0" err="1"/>
              <a:t>etc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304800"/>
            <a:ext cx="93472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6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/>
          </a:bodyPr>
          <a:lstStyle/>
          <a:p>
            <a:pPr marL="514350" indent="-514350">
              <a:buAutoNum type="alphaUcPeriod" startAt="7"/>
            </a:pPr>
            <a:r>
              <a:rPr lang="en-US" sz="3600" dirty="0"/>
              <a:t>Economic Systems </a:t>
            </a:r>
          </a:p>
          <a:p>
            <a:pPr marL="971550" lvl="1" indent="-571500">
              <a:buFont typeface="+mj-lt"/>
              <a:buAutoNum type="romanUcPeriod"/>
            </a:pPr>
            <a:r>
              <a:rPr lang="en-US" sz="3200" b="0" u="sng" dirty="0"/>
              <a:t>Traditional</a:t>
            </a:r>
            <a:r>
              <a:rPr lang="en-US" sz="3200" dirty="0"/>
              <a:t>: people produce most of what they need to survive </a:t>
            </a:r>
          </a:p>
          <a:p>
            <a:pPr marL="971550" lvl="1" indent="-571500">
              <a:buFont typeface="+mj-lt"/>
              <a:buAutoNum type="romanUcPeriod"/>
            </a:pPr>
            <a:r>
              <a:rPr lang="en-US" sz="3200" b="1" u="sng" dirty="0"/>
              <a:t>Market: </a:t>
            </a:r>
            <a:r>
              <a:rPr lang="en-US" sz="3200" dirty="0"/>
              <a:t>basic economic questions are answered by buying/selling/trading goods and services</a:t>
            </a:r>
          </a:p>
          <a:p>
            <a:pPr marL="971550" lvl="1" indent="-571500">
              <a:buFont typeface="+mj-lt"/>
              <a:buAutoNum type="romanUcPeriod"/>
            </a:pPr>
            <a:r>
              <a:rPr lang="en-US" sz="3200" b="1" u="sng" dirty="0"/>
              <a:t>Command</a:t>
            </a:r>
            <a:r>
              <a:rPr lang="en-US" sz="3200" dirty="0"/>
              <a:t>: government controlled economy</a:t>
            </a:r>
          </a:p>
          <a:p>
            <a:pPr marL="971550" lvl="1" indent="-571500">
              <a:buFont typeface="+mj-lt"/>
              <a:buAutoNum type="romanUcPeriod"/>
            </a:pPr>
            <a:r>
              <a:rPr lang="en-US" sz="3200" b="1" u="sng" dirty="0"/>
              <a:t>Mixed</a:t>
            </a:r>
            <a:r>
              <a:rPr lang="en-US" sz="3200" dirty="0"/>
              <a:t>: individuals make some economic decisions, the government makes others</a:t>
            </a:r>
            <a:endParaRPr lang="en-CA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58901"/>
            <a:ext cx="7772400" cy="614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What is Ethnicity?</a:t>
            </a:r>
          </a:p>
          <a:p>
            <a:pPr marL="0" indent="0">
              <a:buNone/>
            </a:pPr>
            <a:r>
              <a:rPr lang="en-CA" dirty="0"/>
              <a:t>- “the fact or state of belonging to a social group that has common national or cultural traditions.” …..bloodlines?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Does your culture always have to be related to your identified ethnicity? 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Now the important question…”What is your cultural identity?”</a:t>
            </a:r>
          </a:p>
        </p:txBody>
      </p:sp>
    </p:spTree>
    <p:extLst>
      <p:ext uri="{BB962C8B-B14F-4D97-AF65-F5344CB8AC3E}">
        <p14:creationId xmlns:p14="http://schemas.microsoft.com/office/powerpoint/2010/main" val="68935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37381"/>
            <a:ext cx="8229600" cy="1143000"/>
          </a:xfrm>
        </p:spPr>
        <p:txBody>
          <a:bodyPr/>
          <a:lstStyle/>
          <a:p>
            <a:r>
              <a:rPr lang="en-CA" dirty="0"/>
              <a:t>Assignment – “Cultural Identity”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991600" cy="556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Using the ideas of the 7 Elements of Culture I want you to think about your culture and where that culture has come from. 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My expectation is that you will answer the following questions in two paragraphs (7-10 sentences per paragraph) </a:t>
            </a:r>
          </a:p>
          <a:p>
            <a:pPr marL="0" indent="0">
              <a:buNone/>
            </a:pPr>
            <a:r>
              <a:rPr lang="en-CA" dirty="0"/>
              <a:t>What is your cultural identity?</a:t>
            </a:r>
          </a:p>
          <a:p>
            <a:pPr marL="0" indent="0">
              <a:buNone/>
            </a:pPr>
            <a:r>
              <a:rPr lang="en-CA" dirty="0"/>
              <a:t>Where does your cultural identity come from and how has it changed?</a:t>
            </a:r>
          </a:p>
        </p:txBody>
      </p:sp>
    </p:spTree>
    <p:extLst>
      <p:ext uri="{BB962C8B-B14F-4D97-AF65-F5344CB8AC3E}">
        <p14:creationId xmlns:p14="http://schemas.microsoft.com/office/powerpoint/2010/main" val="698326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1. What is Culture</a:t>
            </a:r>
            <a:endParaRPr lang="en-CA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5344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2. In groups of 2 or 3 discuss the following ideas and questions:</a:t>
            </a:r>
          </a:p>
          <a:p>
            <a:pPr marL="514350" indent="-514350">
              <a:buAutoNum type="alphaLcPeriod"/>
            </a:pPr>
            <a:r>
              <a:rPr lang="en-US" sz="3600" dirty="0"/>
              <a:t>What is culture?</a:t>
            </a:r>
          </a:p>
          <a:p>
            <a:pPr marL="514350" indent="-514350">
              <a:buAutoNum type="alphaLcPeriod"/>
            </a:pPr>
            <a:r>
              <a:rPr lang="en-US" sz="3600" dirty="0"/>
              <a:t>Where does culture develop?</a:t>
            </a:r>
          </a:p>
          <a:p>
            <a:pPr marL="514350" indent="-514350">
              <a:buAutoNum type="alphaLcPeriod"/>
            </a:pPr>
            <a:r>
              <a:rPr lang="en-US" sz="3600" dirty="0"/>
              <a:t>How does culture develop?</a:t>
            </a:r>
          </a:p>
          <a:p>
            <a:pPr marL="514350" indent="-514350">
              <a:buAutoNum type="alphaLcPeriod"/>
            </a:pPr>
            <a:r>
              <a:rPr lang="en-US" sz="3600" dirty="0"/>
              <a:t>When does culture change?</a:t>
            </a:r>
          </a:p>
        </p:txBody>
      </p:sp>
    </p:spTree>
    <p:extLst>
      <p:ext uri="{BB962C8B-B14F-4D97-AF65-F5344CB8AC3E}">
        <p14:creationId xmlns:p14="http://schemas.microsoft.com/office/powerpoint/2010/main" val="312532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1219200"/>
            <a:ext cx="4054288" cy="206567"/>
          </a:xfrm>
        </p:spPr>
        <p:txBody>
          <a:bodyPr>
            <a:normAutofit fontScale="90000"/>
          </a:bodyPr>
          <a:lstStyle/>
          <a:p>
            <a:r>
              <a:rPr lang="en-US" sz="6600" dirty="0"/>
              <a:t>Culture</a:t>
            </a:r>
            <a:endParaRPr lang="en-CA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3. Culture is: “The </a:t>
            </a:r>
            <a:r>
              <a:rPr lang="en-US" sz="4400" b="1" u="sng" dirty="0"/>
              <a:t>arts</a:t>
            </a:r>
            <a:r>
              <a:rPr lang="en-US" sz="4400" dirty="0"/>
              <a:t> and other </a:t>
            </a:r>
            <a:r>
              <a:rPr lang="en-US" sz="4400" b="1" u="sng" dirty="0"/>
              <a:t>manifestation </a:t>
            </a:r>
            <a:r>
              <a:rPr lang="en-US" sz="4400" dirty="0"/>
              <a:t>of human intellectual achievement regarded collectively.” OR</a:t>
            </a:r>
          </a:p>
          <a:p>
            <a:pPr marL="0" indent="0">
              <a:buNone/>
            </a:pPr>
            <a:r>
              <a:rPr lang="en-US" sz="4400" dirty="0"/>
              <a:t>4. “Everything that makes up a person’s entire way of </a:t>
            </a:r>
            <a:r>
              <a:rPr lang="en-US" sz="4400" b="1" u="sng" dirty="0"/>
              <a:t>life</a:t>
            </a:r>
            <a:r>
              <a:rPr lang="en-US" sz="4400" dirty="0"/>
              <a:t>”</a:t>
            </a:r>
          </a:p>
          <a:p>
            <a:pPr marL="0" indent="0">
              <a:buNone/>
            </a:pPr>
            <a:endParaRPr lang="en-CA" sz="4400" dirty="0"/>
          </a:p>
        </p:txBody>
      </p:sp>
      <p:pic>
        <p:nvPicPr>
          <p:cNvPr id="2050" name="Picture 2" descr="Image result for cul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183686"/>
            <a:ext cx="5105400" cy="155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6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ultur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274638"/>
            <a:ext cx="6019800" cy="601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7 Elements of Culture</a:t>
            </a:r>
            <a:endParaRPr lang="en-CA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8229600" cy="4876800"/>
          </a:xfrm>
        </p:spPr>
        <p:txBody>
          <a:bodyPr>
            <a:noAutofit/>
          </a:bodyPr>
          <a:lstStyle/>
          <a:p>
            <a:pPr marL="514350" indent="-514350">
              <a:buAutoNum type="alphaLcPeriod"/>
            </a:pPr>
            <a:r>
              <a:rPr lang="en-US" sz="3600" dirty="0"/>
              <a:t>Social </a:t>
            </a:r>
            <a:r>
              <a:rPr lang="en-US" sz="3600" b="1" u="sng" dirty="0"/>
              <a:t>Organization</a:t>
            </a:r>
          </a:p>
          <a:p>
            <a:pPr marL="514350" indent="-514350">
              <a:buAutoNum type="alphaLcPeriod"/>
            </a:pPr>
            <a:r>
              <a:rPr lang="en-US" sz="3600" dirty="0"/>
              <a:t>Customs and </a:t>
            </a:r>
            <a:r>
              <a:rPr lang="en-US" sz="3600" b="1" u="sng" dirty="0"/>
              <a:t>Traditions</a:t>
            </a:r>
          </a:p>
          <a:p>
            <a:pPr marL="514350" indent="-514350">
              <a:buAutoNum type="alphaLcPeriod"/>
            </a:pPr>
            <a:r>
              <a:rPr lang="en-US" sz="3600" b="1" u="sng" dirty="0"/>
              <a:t>Language</a:t>
            </a:r>
          </a:p>
          <a:p>
            <a:pPr marL="514350" indent="-514350">
              <a:buAutoNum type="alphaLcPeriod"/>
            </a:pPr>
            <a:r>
              <a:rPr lang="en-US" sz="3600" dirty="0"/>
              <a:t>Arts and </a:t>
            </a:r>
            <a:r>
              <a:rPr lang="en-US" sz="3600" b="1" u="sng" dirty="0"/>
              <a:t>Literature</a:t>
            </a:r>
          </a:p>
          <a:p>
            <a:pPr marL="514350" indent="-514350">
              <a:buAutoNum type="alphaLcPeriod"/>
            </a:pPr>
            <a:r>
              <a:rPr lang="en-US" sz="3600" b="1" u="sng" dirty="0"/>
              <a:t>Religion</a:t>
            </a:r>
          </a:p>
          <a:p>
            <a:pPr marL="514350" indent="-514350">
              <a:buAutoNum type="alphaLcPeriod"/>
            </a:pPr>
            <a:r>
              <a:rPr lang="en-US" sz="3600" dirty="0"/>
              <a:t>Forms </a:t>
            </a:r>
            <a:r>
              <a:rPr lang="en-US" sz="3600" b="1" u="sng" dirty="0"/>
              <a:t>of Government</a:t>
            </a:r>
          </a:p>
          <a:p>
            <a:pPr marL="514350" indent="-514350">
              <a:buAutoNum type="alphaLcPeriod"/>
            </a:pPr>
            <a:r>
              <a:rPr lang="en-US" sz="3600" b="1" u="sng" dirty="0"/>
              <a:t>Economic</a:t>
            </a:r>
            <a:r>
              <a:rPr lang="en-US" sz="3600" dirty="0"/>
              <a:t> Systems </a:t>
            </a:r>
            <a:endParaRPr lang="en-CA" sz="3600" dirty="0"/>
          </a:p>
        </p:txBody>
      </p:sp>
    </p:spTree>
    <p:extLst>
      <p:ext uri="{BB962C8B-B14F-4D97-AF65-F5344CB8AC3E}">
        <p14:creationId xmlns:p14="http://schemas.microsoft.com/office/powerpoint/2010/main" val="279816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social organization group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2" y="381000"/>
            <a:ext cx="8991600" cy="554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09364" cy="71628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lphaUcPeriod"/>
            </a:pPr>
            <a:r>
              <a:rPr lang="en-US" sz="4000" dirty="0"/>
              <a:t>Social Organization</a:t>
            </a:r>
          </a:p>
          <a:p>
            <a:pPr marL="914400" lvl="1" indent="-514350">
              <a:buAutoNum type="romanUcPeriod"/>
            </a:pPr>
            <a:r>
              <a:rPr lang="en-US" sz="3600" dirty="0"/>
              <a:t>When a culture </a:t>
            </a:r>
            <a:r>
              <a:rPr lang="en-US" sz="3600" b="1" u="sng" dirty="0"/>
              <a:t>organizes</a:t>
            </a:r>
            <a:r>
              <a:rPr lang="en-US" sz="3600" dirty="0"/>
              <a:t> its members into smaller groups</a:t>
            </a:r>
          </a:p>
          <a:p>
            <a:pPr marL="1314450" lvl="2" indent="-514350">
              <a:buAutoNum type="romanUcPeriod"/>
            </a:pPr>
            <a:r>
              <a:rPr lang="en-US" sz="3200" b="1" u="sng" dirty="0"/>
              <a:t>Families</a:t>
            </a:r>
          </a:p>
          <a:p>
            <a:pPr marL="1771650" lvl="3" indent="-514350">
              <a:buAutoNum type="romanUcPeriod"/>
            </a:pPr>
            <a:r>
              <a:rPr lang="en-US" sz="2800" b="1" u="sng" dirty="0"/>
              <a:t>MOST</a:t>
            </a:r>
            <a:r>
              <a:rPr lang="en-US" sz="2800" dirty="0"/>
              <a:t> important unit of social organization (</a:t>
            </a:r>
            <a:r>
              <a:rPr lang="en-US" sz="2800" b="1" u="sng" dirty="0"/>
              <a:t>Nuclear</a:t>
            </a:r>
            <a:r>
              <a:rPr lang="en-US" sz="2800" dirty="0"/>
              <a:t> family and</a:t>
            </a:r>
            <a:r>
              <a:rPr lang="en-US" sz="2800" b="1" u="sng" dirty="0"/>
              <a:t> extended </a:t>
            </a:r>
            <a:r>
              <a:rPr lang="en-US" sz="2800" dirty="0"/>
              <a:t>family)</a:t>
            </a:r>
          </a:p>
          <a:p>
            <a:pPr marL="1314450" lvl="2" indent="-514350">
              <a:buAutoNum type="romanUcPeriod"/>
            </a:pPr>
            <a:r>
              <a:rPr lang="en-US" sz="3200" b="1" u="sng" dirty="0"/>
              <a:t>Friends</a:t>
            </a:r>
          </a:p>
          <a:p>
            <a:pPr marL="1314450" lvl="2" indent="-514350">
              <a:buAutoNum type="romanUcPeriod"/>
            </a:pPr>
            <a:r>
              <a:rPr lang="en-US" sz="3200" b="1" u="sng" dirty="0"/>
              <a:t>Religious</a:t>
            </a:r>
            <a:r>
              <a:rPr lang="en-US" sz="3200" dirty="0"/>
              <a:t> groups</a:t>
            </a:r>
          </a:p>
          <a:p>
            <a:pPr marL="1314450" lvl="2" indent="-514350">
              <a:buAutoNum type="romanUcPeriod"/>
            </a:pPr>
            <a:r>
              <a:rPr lang="en-US" sz="3200" b="1" u="sng" dirty="0"/>
              <a:t>Social class </a:t>
            </a:r>
            <a:r>
              <a:rPr lang="en-US" sz="3200" dirty="0"/>
              <a:t>– way to </a:t>
            </a:r>
            <a:r>
              <a:rPr lang="en-US" sz="3200" b="1" u="sng" dirty="0"/>
              <a:t>rank</a:t>
            </a:r>
            <a:r>
              <a:rPr lang="en-US" sz="3200" dirty="0"/>
              <a:t> people in order of status</a:t>
            </a:r>
          </a:p>
          <a:p>
            <a:pPr marL="1771650" lvl="3" indent="-514350">
              <a:buAutoNum type="romanUcPeriod"/>
            </a:pPr>
            <a:r>
              <a:rPr lang="en-US" sz="2800" dirty="0"/>
              <a:t>Usually based on </a:t>
            </a:r>
            <a:r>
              <a:rPr lang="en-US" sz="2800" b="1" u="sng" dirty="0"/>
              <a:t>money</a:t>
            </a:r>
            <a:r>
              <a:rPr lang="en-US" sz="2800" dirty="0"/>
              <a:t>, occupation, education, </a:t>
            </a:r>
            <a:r>
              <a:rPr lang="en-US" sz="2800" b="1" u="sng" dirty="0"/>
              <a:t>ethnicity</a:t>
            </a:r>
            <a:r>
              <a:rPr lang="en-US" sz="2800" dirty="0"/>
              <a:t>, other groups</a:t>
            </a:r>
          </a:p>
          <a:p>
            <a:pPr marL="1314450" lvl="2" indent="-514350">
              <a:buAutoNum type="romanUcPeriod"/>
            </a:pPr>
            <a:r>
              <a:rPr lang="en-US" sz="3200" b="1" u="sng" dirty="0"/>
              <a:t>Occupations</a:t>
            </a:r>
          </a:p>
          <a:p>
            <a:pPr marL="1314450" lvl="2" indent="-514350">
              <a:buAutoNum type="romanUcPeriod"/>
            </a:pPr>
            <a:r>
              <a:rPr lang="en-US" sz="3200" b="1" u="sng" dirty="0"/>
              <a:t>Interest </a:t>
            </a:r>
            <a:r>
              <a:rPr lang="en-US" sz="3200" dirty="0"/>
              <a:t>Groups </a:t>
            </a:r>
          </a:p>
          <a:p>
            <a:pPr marL="400050" lvl="1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1774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763000" cy="6858000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lphaUcPeriod" startAt="2"/>
            </a:pPr>
            <a:r>
              <a:rPr lang="en-US" sz="4000" dirty="0"/>
              <a:t>Custom and traditions</a:t>
            </a:r>
          </a:p>
          <a:p>
            <a:pPr marL="971550" lvl="1" indent="-571500">
              <a:buFont typeface="+mj-lt"/>
              <a:buAutoNum type="romanUcPeriod"/>
            </a:pPr>
            <a:r>
              <a:rPr lang="en-US" sz="3600" dirty="0"/>
              <a:t>Rules of </a:t>
            </a:r>
            <a:r>
              <a:rPr lang="en-US" sz="3600" b="1" u="sng" dirty="0"/>
              <a:t>behavior</a:t>
            </a:r>
          </a:p>
          <a:p>
            <a:pPr marL="971550" lvl="1" indent="-571500">
              <a:buFont typeface="+mj-lt"/>
              <a:buAutoNum type="romanUcPeriod"/>
            </a:pPr>
            <a:r>
              <a:rPr lang="en-US" sz="3600" dirty="0"/>
              <a:t>Some are </a:t>
            </a:r>
            <a:r>
              <a:rPr lang="en-US" sz="3600" b="1" u="sng" dirty="0"/>
              <a:t>written</a:t>
            </a:r>
            <a:r>
              <a:rPr lang="en-US" sz="3600" dirty="0"/>
              <a:t> and some are </a:t>
            </a:r>
            <a:r>
              <a:rPr lang="en-US" sz="3600" b="1" u="sng" dirty="0"/>
              <a:t>unwritten</a:t>
            </a:r>
          </a:p>
          <a:p>
            <a:pPr marL="971550" lvl="1" indent="-571500">
              <a:buFont typeface="+mj-lt"/>
              <a:buAutoNum type="romanUcPeriod"/>
            </a:pPr>
            <a:r>
              <a:rPr lang="en-US" sz="3600" dirty="0"/>
              <a:t>Examples:</a:t>
            </a:r>
          </a:p>
          <a:p>
            <a:pPr marL="1371600" lvl="2" indent="-571500">
              <a:buFont typeface="+mj-lt"/>
              <a:buAutoNum type="romanUcPeriod"/>
            </a:pPr>
            <a:r>
              <a:rPr lang="en-US" sz="3200" dirty="0"/>
              <a:t>Chinese Foot </a:t>
            </a:r>
            <a:r>
              <a:rPr lang="en-US" sz="3200" b="1" u="sng" dirty="0"/>
              <a:t>Binding</a:t>
            </a:r>
          </a:p>
          <a:p>
            <a:pPr marL="1371600" lvl="2" indent="-571500">
              <a:buFont typeface="+mj-lt"/>
              <a:buAutoNum type="romanUcPeriod"/>
            </a:pPr>
            <a:r>
              <a:rPr lang="en-US" sz="3200" dirty="0"/>
              <a:t>Coming of Age </a:t>
            </a:r>
            <a:r>
              <a:rPr lang="en-US" sz="3200" b="1" u="sng" dirty="0"/>
              <a:t>Ceremony </a:t>
            </a:r>
            <a:r>
              <a:rPr lang="en-US" sz="3200" dirty="0"/>
              <a:t>in parts of Africa</a:t>
            </a:r>
          </a:p>
          <a:p>
            <a:pPr marL="1371600" lvl="2" indent="-571500">
              <a:buFont typeface="+mj-lt"/>
              <a:buAutoNum type="romanUcPeriod"/>
            </a:pPr>
            <a:r>
              <a:rPr lang="en-US" sz="3200" b="1" u="sng" dirty="0"/>
              <a:t>Tooth Fairy </a:t>
            </a:r>
            <a:r>
              <a:rPr lang="en-US" sz="3200" dirty="0"/>
              <a:t>in Western Cultures</a:t>
            </a:r>
          </a:p>
          <a:p>
            <a:pPr marL="1371600" lvl="2" indent="-571500">
              <a:buFont typeface="+mj-lt"/>
              <a:buAutoNum type="romanUcPeriod"/>
            </a:pPr>
            <a:r>
              <a:rPr lang="en-US" sz="3200" b="1" u="sng" dirty="0"/>
              <a:t>Father Frost </a:t>
            </a:r>
            <a:r>
              <a:rPr lang="en-US" sz="3200" dirty="0"/>
              <a:t>bringing present to children on New Years Day</a:t>
            </a:r>
          </a:p>
          <a:p>
            <a:pPr marL="1371600" lvl="2" indent="-571500">
              <a:buFont typeface="+mj-lt"/>
              <a:buAutoNum type="romanUcPeriod"/>
            </a:pPr>
            <a:r>
              <a:rPr lang="en-US" sz="3200" dirty="0"/>
              <a:t>Gold and </a:t>
            </a:r>
            <a:r>
              <a:rPr lang="en-US" sz="3200" b="1" u="sng" dirty="0"/>
              <a:t>Silver coins </a:t>
            </a:r>
            <a:r>
              <a:rPr lang="en-US" sz="3200" dirty="0"/>
              <a:t>placed in a brides shoes on her wedding day in Sweden</a:t>
            </a:r>
          </a:p>
          <a:p>
            <a:pPr marL="1371600" lvl="2" indent="-571500">
              <a:buFont typeface="+mj-lt"/>
              <a:buAutoNum type="romanUcPeriod"/>
            </a:pPr>
            <a:endParaRPr lang="en-US" sz="3200" dirty="0"/>
          </a:p>
          <a:p>
            <a:pPr marL="1371600" lvl="2" indent="-571500">
              <a:buFont typeface="+mj-lt"/>
              <a:buAutoNum type="romanUcPeriod"/>
            </a:pPr>
            <a:endParaRPr lang="en-US" sz="3200" dirty="0"/>
          </a:p>
          <a:p>
            <a:pPr marL="1371600" lvl="2" indent="-571500">
              <a:buFont typeface="+mj-lt"/>
              <a:buAutoNum type="romanUcPeriod"/>
            </a:pPr>
            <a:endParaRPr lang="en-US" sz="3200" dirty="0"/>
          </a:p>
        </p:txBody>
      </p:sp>
      <p:pic>
        <p:nvPicPr>
          <p:cNvPr id="5122" name="Picture 2" descr="Image result for cultural custo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9286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cultural custo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"/>
            <a:ext cx="8862231" cy="659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30" y="710802"/>
            <a:ext cx="7749369" cy="5992845"/>
          </a:xfrm>
          <a:prstGeom prst="rect">
            <a:avLst/>
          </a:prstGeom>
        </p:spPr>
      </p:pic>
      <p:pic>
        <p:nvPicPr>
          <p:cNvPr id="5126" name="Picture 6" descr="Image result for cultural custom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89" y="1066801"/>
            <a:ext cx="8822027" cy="587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29715" y="34531"/>
            <a:ext cx="10672233" cy="6003130"/>
          </a:xfrm>
          <a:prstGeom prst="rect">
            <a:avLst/>
          </a:prstGeom>
        </p:spPr>
      </p:pic>
      <p:pic>
        <p:nvPicPr>
          <p:cNvPr id="5128" name="Picture 8" descr="Image result for cultural customs foo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82" y="-57152"/>
            <a:ext cx="6794718" cy="679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cultural customs foo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164" y="753070"/>
            <a:ext cx="949113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919" y="739806"/>
            <a:ext cx="8916757" cy="501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6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0"/>
            <a:ext cx="8763000" cy="68580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lphaUcPeriod" startAt="3"/>
            </a:pPr>
            <a:r>
              <a:rPr lang="en-US" sz="4000" dirty="0"/>
              <a:t>Language </a:t>
            </a:r>
          </a:p>
          <a:p>
            <a:pPr marL="971550" lvl="1" indent="-571500">
              <a:buFont typeface="+mj-lt"/>
              <a:buAutoNum type="romanUcPeriod"/>
            </a:pPr>
            <a:r>
              <a:rPr lang="en-US" sz="3600" dirty="0"/>
              <a:t>Important for communication and passing on traditions and beliefs</a:t>
            </a:r>
          </a:p>
          <a:p>
            <a:pPr marL="1371600" lvl="2" indent="-571500">
              <a:buFont typeface="+mj-lt"/>
              <a:buAutoNum type="romanUcPeriod"/>
            </a:pPr>
            <a:r>
              <a:rPr lang="en-US" sz="3200" dirty="0"/>
              <a:t>Chinese</a:t>
            </a:r>
          </a:p>
          <a:p>
            <a:pPr marL="1371600" lvl="2" indent="-571500">
              <a:buFont typeface="+mj-lt"/>
              <a:buAutoNum type="romanUcPeriod"/>
            </a:pPr>
            <a:r>
              <a:rPr lang="en-US" sz="3200" b="1" u="sng" dirty="0"/>
              <a:t>English</a:t>
            </a:r>
          </a:p>
          <a:p>
            <a:pPr marL="1371600" lvl="2" indent="-571500">
              <a:buFont typeface="+mj-lt"/>
              <a:buAutoNum type="romanUcPeriod"/>
            </a:pPr>
            <a:r>
              <a:rPr lang="en-US" sz="3200" dirty="0"/>
              <a:t>Hindi</a:t>
            </a:r>
          </a:p>
          <a:p>
            <a:pPr marL="1371600" lvl="2" indent="-571500">
              <a:buFont typeface="+mj-lt"/>
              <a:buAutoNum type="romanUcPeriod"/>
            </a:pPr>
            <a:r>
              <a:rPr lang="en-US" sz="3200" b="1" u="sng" dirty="0"/>
              <a:t>Arabic</a:t>
            </a:r>
          </a:p>
          <a:p>
            <a:pPr marL="1371600" lvl="2" indent="-571500">
              <a:buFont typeface="+mj-lt"/>
              <a:buAutoNum type="romanUcPeriod"/>
            </a:pPr>
            <a:r>
              <a:rPr lang="en-US" sz="3200" dirty="0"/>
              <a:t>Portuguese</a:t>
            </a:r>
          </a:p>
          <a:p>
            <a:pPr marL="1371600" lvl="2" indent="-571500">
              <a:buFont typeface="+mj-lt"/>
              <a:buAutoNum type="romanUcPeriod"/>
            </a:pPr>
            <a:r>
              <a:rPr lang="en-US" sz="3200" dirty="0"/>
              <a:t>Bengali</a:t>
            </a:r>
          </a:p>
          <a:p>
            <a:pPr marL="1371600" lvl="2" indent="-571500">
              <a:buFont typeface="+mj-lt"/>
              <a:buAutoNum type="romanUcPeriod"/>
            </a:pPr>
            <a:r>
              <a:rPr lang="en-US" sz="3200" dirty="0"/>
              <a:t>Russian</a:t>
            </a:r>
          </a:p>
          <a:p>
            <a:pPr marL="1371600" lvl="2" indent="-571500">
              <a:buFont typeface="+mj-lt"/>
              <a:buAutoNum type="romanUcPeriod"/>
            </a:pPr>
            <a:r>
              <a:rPr lang="en-US" sz="3200" b="1" u="sng" dirty="0"/>
              <a:t>Spanish</a:t>
            </a:r>
          </a:p>
          <a:p>
            <a:pPr marL="1371600" lvl="2" indent="-571500">
              <a:buFont typeface="+mj-lt"/>
              <a:buAutoNum type="romanUcPeriod"/>
            </a:pPr>
            <a:r>
              <a:rPr lang="en-US" sz="3200" dirty="0"/>
              <a:t>Japanese</a:t>
            </a:r>
          </a:p>
          <a:p>
            <a:pPr marL="1371600" lvl="2" indent="-571500">
              <a:buFont typeface="+mj-lt"/>
              <a:buAutoNum type="romanUcPeriod"/>
            </a:pPr>
            <a:r>
              <a:rPr lang="en-US" sz="3200" b="1" u="sng" dirty="0"/>
              <a:t>Punjabi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7" y="20782"/>
            <a:ext cx="9060924" cy="6310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12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pPr marL="514350" indent="-514350">
              <a:buAutoNum type="alphaUcPeriod" startAt="4"/>
            </a:pPr>
            <a:r>
              <a:rPr lang="en-US" dirty="0"/>
              <a:t>Arts and Literature</a:t>
            </a:r>
          </a:p>
          <a:p>
            <a:pPr marL="971550" lvl="1" indent="-571500">
              <a:buFont typeface="+mj-lt"/>
              <a:buAutoNum type="romanUcPeriod"/>
            </a:pPr>
            <a:r>
              <a:rPr lang="en-US" dirty="0"/>
              <a:t>Teach about a </a:t>
            </a:r>
            <a:r>
              <a:rPr lang="en-US" b="1" u="sng" dirty="0"/>
              <a:t>cultures values</a:t>
            </a:r>
          </a:p>
          <a:p>
            <a:pPr marL="971550" lvl="1" indent="-571500">
              <a:buFont typeface="+mj-lt"/>
              <a:buAutoNum type="romanUcPeriod"/>
            </a:pPr>
            <a:r>
              <a:rPr lang="en-US" dirty="0"/>
              <a:t>Promotes cultural </a:t>
            </a:r>
            <a:r>
              <a:rPr lang="en-US" b="1" u="sng" dirty="0"/>
              <a:t>pride</a:t>
            </a:r>
            <a:r>
              <a:rPr lang="en-US" dirty="0"/>
              <a:t> and </a:t>
            </a:r>
            <a:r>
              <a:rPr lang="en-US" b="1" u="sng" dirty="0"/>
              <a:t>unity</a:t>
            </a:r>
          </a:p>
          <a:p>
            <a:pPr marL="971550" lvl="1" indent="-571500">
              <a:buFont typeface="+mj-lt"/>
              <a:buAutoNum type="romanUcPeriod"/>
            </a:pP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-523875"/>
            <a:ext cx="7620000" cy="7905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75" y="1390650"/>
            <a:ext cx="5429250" cy="4076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74" y="-152400"/>
            <a:ext cx="4886325" cy="73399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093" y="1277025"/>
            <a:ext cx="8780907" cy="39866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9" y="147637"/>
            <a:ext cx="4906241" cy="66348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666" y="872000"/>
            <a:ext cx="5790584" cy="43429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5912" y="248760"/>
            <a:ext cx="7417222" cy="532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0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 marL="514350" indent="-514350">
              <a:buAutoNum type="alphaUcPeriod" startAt="5"/>
            </a:pPr>
            <a:r>
              <a:rPr lang="en-US" dirty="0"/>
              <a:t>Religion</a:t>
            </a:r>
          </a:p>
          <a:p>
            <a:pPr marL="971550" lvl="1" indent="-571500">
              <a:buFont typeface="+mj-lt"/>
              <a:buAutoNum type="romanUcPeriod"/>
            </a:pPr>
            <a:r>
              <a:rPr lang="en-US" b="1" u="sng" dirty="0"/>
              <a:t>Monotheism</a:t>
            </a:r>
            <a:r>
              <a:rPr lang="en-US" dirty="0"/>
              <a:t>: Belief in one God</a:t>
            </a:r>
          </a:p>
          <a:p>
            <a:pPr marL="971550" lvl="1" indent="-571500">
              <a:buFont typeface="+mj-lt"/>
              <a:buAutoNum type="romanUcPeriod"/>
            </a:pPr>
            <a:r>
              <a:rPr lang="en-US" b="1" u="sng" dirty="0"/>
              <a:t>Polytheism</a:t>
            </a:r>
            <a:r>
              <a:rPr lang="en-US" dirty="0"/>
              <a:t>: Belief in more then one God</a:t>
            </a:r>
          </a:p>
          <a:p>
            <a:pPr marL="971550" lvl="1" indent="-571500">
              <a:buFont typeface="+mj-lt"/>
              <a:buAutoNum type="romanUcPeriod"/>
            </a:pPr>
            <a:r>
              <a:rPr lang="en-US" dirty="0"/>
              <a:t>Major World Religions:</a:t>
            </a:r>
          </a:p>
          <a:p>
            <a:pPr marL="1371600" lvl="2" indent="-571500">
              <a:buFont typeface="+mj-lt"/>
              <a:buAutoNum type="romanUcPeriod"/>
            </a:pPr>
            <a:r>
              <a:rPr lang="en-US" dirty="0"/>
              <a:t>Judaism</a:t>
            </a:r>
          </a:p>
          <a:p>
            <a:pPr marL="1371600" lvl="2" indent="-571500">
              <a:buFont typeface="+mj-lt"/>
              <a:buAutoNum type="romanUcPeriod"/>
            </a:pPr>
            <a:r>
              <a:rPr lang="en-US" b="1" u="sng" dirty="0"/>
              <a:t>Christianity</a:t>
            </a:r>
          </a:p>
          <a:p>
            <a:pPr marL="1371600" lvl="2" indent="-571500">
              <a:buFont typeface="+mj-lt"/>
              <a:buAutoNum type="romanUcPeriod"/>
            </a:pPr>
            <a:r>
              <a:rPr lang="en-US" dirty="0"/>
              <a:t>Islam </a:t>
            </a:r>
          </a:p>
          <a:p>
            <a:pPr marL="1371600" lvl="2" indent="-571500">
              <a:buFont typeface="+mj-lt"/>
              <a:buAutoNum type="romanUcPeriod"/>
            </a:pPr>
            <a:r>
              <a:rPr lang="en-US" b="1" u="sng" dirty="0"/>
              <a:t>Hinduism</a:t>
            </a:r>
          </a:p>
          <a:p>
            <a:pPr marL="1371600" lvl="2" indent="-571500">
              <a:buFont typeface="+mj-lt"/>
              <a:buAutoNum type="romanUcPeriod"/>
            </a:pPr>
            <a:r>
              <a:rPr lang="en-US" b="1" u="sng" dirty="0"/>
              <a:t>Buddhism</a:t>
            </a:r>
          </a:p>
          <a:p>
            <a:pPr marL="1371600" lvl="2" indent="-571500">
              <a:buFont typeface="+mj-lt"/>
              <a:buAutoNum type="romanUcPeriod"/>
            </a:pPr>
            <a:r>
              <a:rPr lang="en-US" dirty="0"/>
              <a:t>Many more not listed will be discussed</a:t>
            </a:r>
          </a:p>
          <a:p>
            <a:pPr marL="1371600" lvl="2" indent="-571500">
              <a:buFont typeface="+mj-lt"/>
              <a:buAutoNum type="romanUcPeriod"/>
            </a:pPr>
            <a:endParaRPr lang="en-US" dirty="0"/>
          </a:p>
          <a:p>
            <a:pPr marL="971550" lvl="1" indent="-571500">
              <a:buFont typeface="+mj-lt"/>
              <a:buAutoNum type="romanUcPeriod"/>
            </a:pPr>
            <a:endParaRPr lang="en-C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54" y="0"/>
            <a:ext cx="7287491" cy="681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2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15062</TotalTime>
  <Words>459</Words>
  <Application>Microsoft Office PowerPoint</Application>
  <PresentationFormat>On-screen Show (4:3)</PresentationFormat>
  <Paragraphs>89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Introduction to Comparative Cultures</vt:lpstr>
      <vt:lpstr>1. What is Culture</vt:lpstr>
      <vt:lpstr>Culture</vt:lpstr>
      <vt:lpstr>7 Elements of Culture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Assignment – “Cultural Identity”</vt:lpstr>
    </vt:vector>
  </TitlesOfParts>
  <Company>Coast Mountains School District #82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Comparative Cultures</dc:title>
  <dc:creator>CMSD</dc:creator>
  <cp:lastModifiedBy>Janet Lewis</cp:lastModifiedBy>
  <cp:revision>23</cp:revision>
  <dcterms:created xsi:type="dcterms:W3CDTF">2018-05-14T18:03:10Z</dcterms:created>
  <dcterms:modified xsi:type="dcterms:W3CDTF">2024-01-29T20:19:34Z</dcterms:modified>
</cp:coreProperties>
</file>