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9" r:id="rId4"/>
    <p:sldId id="282" r:id="rId5"/>
    <p:sldId id="258" r:id="rId6"/>
    <p:sldId id="276" r:id="rId7"/>
    <p:sldId id="283" r:id="rId8"/>
    <p:sldId id="260" r:id="rId9"/>
    <p:sldId id="284" r:id="rId10"/>
    <p:sldId id="264" r:id="rId11"/>
    <p:sldId id="285" r:id="rId12"/>
    <p:sldId id="286" r:id="rId13"/>
    <p:sldId id="265" r:id="rId14"/>
    <p:sldId id="266" r:id="rId15"/>
    <p:sldId id="287" r:id="rId16"/>
    <p:sldId id="267" r:id="rId17"/>
    <p:sldId id="288" r:id="rId18"/>
    <p:sldId id="268" r:id="rId19"/>
    <p:sldId id="289" r:id="rId20"/>
    <p:sldId id="269" r:id="rId21"/>
    <p:sldId id="275" r:id="rId22"/>
    <p:sldId id="277" r:id="rId23"/>
    <p:sldId id="273" r:id="rId24"/>
    <p:sldId id="290" r:id="rId25"/>
    <p:sldId id="261" r:id="rId26"/>
    <p:sldId id="291" r:id="rId27"/>
    <p:sldId id="274" r:id="rId28"/>
    <p:sldId id="263" r:id="rId29"/>
    <p:sldId id="294" r:id="rId30"/>
    <p:sldId id="278" r:id="rId31"/>
    <p:sldId id="279" r:id="rId32"/>
    <p:sldId id="280" r:id="rId33"/>
    <p:sldId id="281" r:id="rId34"/>
    <p:sldId id="293" r:id="rId35"/>
    <p:sldId id="292" r:id="rId3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95"/>
    <p:restoredTop sz="93380" autoAdjust="0"/>
  </p:normalViewPr>
  <p:slideViewPr>
    <p:cSldViewPr snapToGrid="0" snapToObjects="1">
      <p:cViewPr varScale="1">
        <p:scale>
          <a:sx n="110" d="100"/>
          <a:sy n="110" d="100"/>
        </p:scale>
        <p:origin x="720" y="6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98AE5C-0E5E-7649-92DD-57FE50BE7902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D6AD57-CBE0-4E4B-BD44-8AABE4C29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103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Egyptians saw the Milky Way as the milk</a:t>
            </a:r>
            <a:r>
              <a:rPr lang="en-US" baseline="0" dirty="0"/>
              <a:t> flowing from the udders of </a:t>
            </a:r>
            <a:r>
              <a:rPr lang="en-US" baseline="0"/>
              <a:t>a heavenly cow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6AD57-CBE0-4E4B-BD44-8AABE4C295E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088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Egyptians saw the Milky Way as the milk</a:t>
            </a:r>
            <a:r>
              <a:rPr lang="en-US" baseline="0" dirty="0"/>
              <a:t> flowing from the udders of </a:t>
            </a:r>
            <a:r>
              <a:rPr lang="en-US" baseline="0"/>
              <a:t>a heavenly cow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6AD57-CBE0-4E4B-BD44-8AABE4C295E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088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54D7E-CA1D-7448-B5E9-BBB1E08C4780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0720-1620-5743-8403-635C12ACB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115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863298" y="1141614"/>
            <a:ext cx="8285645" cy="40457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611350" y="1121571"/>
            <a:ext cx="8532649" cy="0"/>
          </a:xfrm>
          <a:prstGeom prst="line">
            <a:avLst/>
          </a:prstGeom>
          <a:ln w="349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 userDrawn="1"/>
        </p:nvSpPr>
        <p:spPr>
          <a:xfrm>
            <a:off x="0" y="0"/>
            <a:ext cx="860024" cy="51435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pic>
        <p:nvPicPr>
          <p:cNvPr id="6" name="Picture 5" descr="egyptnilefad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79" y="1157889"/>
            <a:ext cx="8284464" cy="402945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4"/>
          <a:srcRect t="6389" b="5226"/>
          <a:stretch/>
        </p:blipFill>
        <p:spPr>
          <a:xfrm>
            <a:off x="-14897" y="0"/>
            <a:ext cx="860023" cy="182646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5"/>
          <a:srcRect l="36626" r="22940"/>
          <a:stretch/>
        </p:blipFill>
        <p:spPr>
          <a:xfrm>
            <a:off x="-14897" y="1826466"/>
            <a:ext cx="860023" cy="16490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6"/>
          <a:srcRect l="3935" t="1996" r="4148" b="4738"/>
          <a:stretch/>
        </p:blipFill>
        <p:spPr>
          <a:xfrm>
            <a:off x="-26580" y="3475468"/>
            <a:ext cx="886604" cy="1668032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861516" y="0"/>
            <a:ext cx="0" cy="5143500"/>
          </a:xfrm>
          <a:prstGeom prst="line">
            <a:avLst/>
          </a:prstGeom>
          <a:ln w="349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030028" y="205979"/>
            <a:ext cx="7890216" cy="857250"/>
          </a:xfrm>
        </p:spPr>
        <p:txBody>
          <a:bodyPr>
            <a:scene3d>
              <a:camera prst="obliqueTopLeft"/>
              <a:lightRig rig="threePt" dir="t"/>
            </a:scene3d>
            <a:sp3d extrusionH="57150">
              <a:bevelT w="38100" h="38100" prst="convex"/>
            </a:sp3d>
          </a:bodyPr>
          <a:lstStyle>
            <a:lvl1pPr>
              <a:defRPr b="1" cap="none" spc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sz="half" idx="1"/>
          </p:nvPr>
        </p:nvSpPr>
        <p:spPr>
          <a:xfrm>
            <a:off x="1030027" y="1200151"/>
            <a:ext cx="3850105" cy="379960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793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863298" y="1141614"/>
            <a:ext cx="8285645" cy="40457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611350" y="1121571"/>
            <a:ext cx="8532649" cy="0"/>
          </a:xfrm>
          <a:prstGeom prst="line">
            <a:avLst/>
          </a:prstGeom>
          <a:ln w="349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 userDrawn="1"/>
        </p:nvSpPr>
        <p:spPr>
          <a:xfrm>
            <a:off x="0" y="0"/>
            <a:ext cx="860024" cy="51435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pic>
        <p:nvPicPr>
          <p:cNvPr id="6" name="Picture 5" descr="egyptnilefad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79" y="1157889"/>
            <a:ext cx="8284464" cy="402945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4"/>
          <a:srcRect t="6389" b="5226"/>
          <a:stretch/>
        </p:blipFill>
        <p:spPr>
          <a:xfrm>
            <a:off x="-14897" y="0"/>
            <a:ext cx="860023" cy="182646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5"/>
          <a:srcRect l="36626" r="22940"/>
          <a:stretch/>
        </p:blipFill>
        <p:spPr>
          <a:xfrm>
            <a:off x="-14897" y="1826466"/>
            <a:ext cx="860023" cy="16490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6"/>
          <a:srcRect l="3935" t="1996" r="4148" b="4738"/>
          <a:stretch/>
        </p:blipFill>
        <p:spPr>
          <a:xfrm>
            <a:off x="-26580" y="3475468"/>
            <a:ext cx="886604" cy="1668032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861516" y="0"/>
            <a:ext cx="0" cy="5143500"/>
          </a:xfrm>
          <a:prstGeom prst="line">
            <a:avLst/>
          </a:prstGeom>
          <a:ln w="349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030028" y="205979"/>
            <a:ext cx="7890216" cy="857250"/>
          </a:xfrm>
        </p:spPr>
        <p:txBody>
          <a:bodyPr>
            <a:scene3d>
              <a:camera prst="obliqueTopLeft"/>
              <a:lightRig rig="threePt" dir="t"/>
            </a:scene3d>
            <a:sp3d extrusionH="57150">
              <a:bevelT w="38100" h="38100" prst="convex"/>
            </a:sp3d>
          </a:bodyPr>
          <a:lstStyle>
            <a:lvl1pPr>
              <a:defRPr b="1" cap="none" spc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sz="half" idx="11"/>
          </p:nvPr>
        </p:nvSpPr>
        <p:spPr>
          <a:xfrm>
            <a:off x="1030027" y="1631157"/>
            <a:ext cx="3850105" cy="336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18" name="Text Placeholder 2"/>
          <p:cNvSpPr>
            <a:spLocks noGrp="1"/>
          </p:cNvSpPr>
          <p:nvPr>
            <p:ph type="body" idx="1"/>
          </p:nvPr>
        </p:nvSpPr>
        <p:spPr>
          <a:xfrm>
            <a:off x="1030026" y="1151335"/>
            <a:ext cx="385010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sz="half" idx="10"/>
          </p:nvPr>
        </p:nvSpPr>
        <p:spPr>
          <a:xfrm>
            <a:off x="5070139" y="1631157"/>
            <a:ext cx="3850105" cy="336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70139" y="1151335"/>
            <a:ext cx="385010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466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863298" y="1141614"/>
            <a:ext cx="8285645" cy="40457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611350" y="1121571"/>
            <a:ext cx="8532649" cy="0"/>
          </a:xfrm>
          <a:prstGeom prst="line">
            <a:avLst/>
          </a:prstGeom>
          <a:ln w="349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 userDrawn="1"/>
        </p:nvSpPr>
        <p:spPr>
          <a:xfrm>
            <a:off x="0" y="0"/>
            <a:ext cx="860024" cy="51435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pic>
        <p:nvPicPr>
          <p:cNvPr id="6" name="Picture 5" descr="egyptnilefad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79" y="1157889"/>
            <a:ext cx="8284464" cy="402945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4"/>
          <a:srcRect t="6389" b="5226"/>
          <a:stretch/>
        </p:blipFill>
        <p:spPr>
          <a:xfrm>
            <a:off x="-14897" y="0"/>
            <a:ext cx="860023" cy="182646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5"/>
          <a:srcRect l="36626" r="22940"/>
          <a:stretch/>
        </p:blipFill>
        <p:spPr>
          <a:xfrm>
            <a:off x="-14897" y="1826466"/>
            <a:ext cx="860023" cy="16490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6"/>
          <a:srcRect l="3935" t="1996" r="4148" b="4738"/>
          <a:stretch/>
        </p:blipFill>
        <p:spPr>
          <a:xfrm>
            <a:off x="-26580" y="3475468"/>
            <a:ext cx="886604" cy="1668032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861516" y="0"/>
            <a:ext cx="0" cy="5143500"/>
          </a:xfrm>
          <a:prstGeom prst="line">
            <a:avLst/>
          </a:prstGeom>
          <a:ln w="349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030028" y="205979"/>
            <a:ext cx="7890216" cy="857250"/>
          </a:xfrm>
        </p:spPr>
        <p:txBody>
          <a:bodyPr>
            <a:scene3d>
              <a:camera prst="obliqueTopLeft"/>
              <a:lightRig rig="threePt" dir="t"/>
            </a:scene3d>
            <a:sp3d extrusionH="57150">
              <a:bevelT w="38100" h="38100" prst="convex"/>
            </a:sp3d>
          </a:bodyPr>
          <a:lstStyle>
            <a:lvl1pPr>
              <a:defRPr b="1" cap="none" spc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1"/>
          </p:nvPr>
        </p:nvSpPr>
        <p:spPr>
          <a:xfrm>
            <a:off x="1030027" y="1631157"/>
            <a:ext cx="3850105" cy="336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1030026" y="1151335"/>
            <a:ext cx="385010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80995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63299" y="1141613"/>
            <a:ext cx="8280702" cy="40018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611350" y="1121571"/>
            <a:ext cx="8532649" cy="0"/>
          </a:xfrm>
          <a:prstGeom prst="line">
            <a:avLst/>
          </a:prstGeom>
          <a:ln w="349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 userDrawn="1"/>
        </p:nvSpPr>
        <p:spPr>
          <a:xfrm>
            <a:off x="0" y="0"/>
            <a:ext cx="860024" cy="51435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10442726" y="16050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/>
          <a:srcRect l="3935" t="1996" r="4148" b="4738"/>
          <a:stretch/>
        </p:blipFill>
        <p:spPr>
          <a:xfrm>
            <a:off x="-26580" y="3475468"/>
            <a:ext cx="886604" cy="166803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4"/>
          <a:srcRect t="6389" b="5226"/>
          <a:stretch/>
        </p:blipFill>
        <p:spPr>
          <a:xfrm>
            <a:off x="-14897" y="0"/>
            <a:ext cx="860023" cy="182646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5"/>
          <a:srcRect l="36626" r="22940"/>
          <a:stretch/>
        </p:blipFill>
        <p:spPr>
          <a:xfrm>
            <a:off x="-14897" y="1826466"/>
            <a:ext cx="860023" cy="1649001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861516" y="0"/>
            <a:ext cx="0" cy="5143500"/>
          </a:xfrm>
          <a:prstGeom prst="line">
            <a:avLst/>
          </a:prstGeom>
          <a:ln w="349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0028" y="205979"/>
            <a:ext cx="7890216" cy="857250"/>
          </a:xfrm>
        </p:spPr>
        <p:txBody>
          <a:bodyPr>
            <a:scene3d>
              <a:camera prst="obliqueTopLeft"/>
              <a:lightRig rig="threePt" dir="t"/>
            </a:scene3d>
            <a:sp3d extrusionH="57150">
              <a:bevelT w="38100" h="38100" prst="convex"/>
            </a:sp3d>
          </a:bodyPr>
          <a:lstStyle>
            <a:lvl1pPr>
              <a:defRPr b="1" cap="none" spc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0028" y="1210813"/>
            <a:ext cx="7890216" cy="3799793"/>
          </a:xfrm>
        </p:spPr>
        <p:txBody>
          <a:bodyPr/>
          <a:lstStyle/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5300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63299" y="1141613"/>
            <a:ext cx="8280702" cy="400188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611350" y="1121571"/>
            <a:ext cx="8532649" cy="0"/>
          </a:xfrm>
          <a:prstGeom prst="line">
            <a:avLst/>
          </a:prstGeom>
          <a:ln w="349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 userDrawn="1"/>
        </p:nvSpPr>
        <p:spPr>
          <a:xfrm>
            <a:off x="0" y="0"/>
            <a:ext cx="860024" cy="51435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10442726" y="16050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/>
          <a:srcRect l="3935" t="1996" r="4148" b="4738"/>
          <a:stretch/>
        </p:blipFill>
        <p:spPr>
          <a:xfrm>
            <a:off x="-26580" y="3475468"/>
            <a:ext cx="886604" cy="166803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4"/>
          <a:srcRect t="6389" b="5226"/>
          <a:stretch/>
        </p:blipFill>
        <p:spPr>
          <a:xfrm>
            <a:off x="-14897" y="0"/>
            <a:ext cx="860023" cy="182646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5"/>
          <a:srcRect l="36626" r="22940"/>
          <a:stretch/>
        </p:blipFill>
        <p:spPr>
          <a:xfrm>
            <a:off x="-14897" y="1826466"/>
            <a:ext cx="860023" cy="1649001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861516" y="0"/>
            <a:ext cx="0" cy="5143500"/>
          </a:xfrm>
          <a:prstGeom prst="line">
            <a:avLst/>
          </a:prstGeom>
          <a:ln w="349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0028" y="205979"/>
            <a:ext cx="7890216" cy="857250"/>
          </a:xfrm>
        </p:spPr>
        <p:txBody>
          <a:bodyPr>
            <a:scene3d>
              <a:camera prst="obliqueTopLeft"/>
              <a:lightRig rig="threePt" dir="t"/>
            </a:scene3d>
            <a:sp3d extrusionH="57150">
              <a:bevelT w="38100" h="38100" prst="convex"/>
            </a:sp3d>
          </a:bodyPr>
          <a:lstStyle>
            <a:lvl1pPr>
              <a:defRPr b="1" cap="none" spc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0028" y="1210813"/>
            <a:ext cx="7890216" cy="3799793"/>
          </a:xfrm>
        </p:spPr>
        <p:txBody>
          <a:bodyPr/>
          <a:lstStyle/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8541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860024" cy="51435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030028" y="205979"/>
            <a:ext cx="7890216" cy="857250"/>
          </a:xfrm>
        </p:spPr>
        <p:txBody>
          <a:bodyPr>
            <a:scene3d>
              <a:camera prst="obliqueTopLeft"/>
              <a:lightRig rig="threePt" dir="t"/>
            </a:scene3d>
            <a:sp3d extrusionH="57150">
              <a:bevelT w="38100" h="38100" prst="convex"/>
            </a:sp3d>
          </a:bodyPr>
          <a:lstStyle>
            <a:lvl1pPr>
              <a:defRPr b="1" cap="none" spc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0028" y="1210813"/>
            <a:ext cx="7890216" cy="3799793"/>
          </a:xfrm>
        </p:spPr>
        <p:txBody>
          <a:bodyPr/>
          <a:lstStyle/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/>
          <a:srcRect t="6389" b="5226"/>
          <a:stretch/>
        </p:blipFill>
        <p:spPr>
          <a:xfrm>
            <a:off x="-14897" y="0"/>
            <a:ext cx="860023" cy="182646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/>
          <a:srcRect l="36626" r="22940"/>
          <a:stretch/>
        </p:blipFill>
        <p:spPr>
          <a:xfrm>
            <a:off x="-14897" y="1826466"/>
            <a:ext cx="860023" cy="16490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4"/>
          <a:srcRect l="3935" t="1996" r="4148" b="4738"/>
          <a:stretch/>
        </p:blipFill>
        <p:spPr>
          <a:xfrm>
            <a:off x="-26580" y="3475468"/>
            <a:ext cx="886604" cy="1668032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861516" y="0"/>
            <a:ext cx="0" cy="5143500"/>
          </a:xfrm>
          <a:prstGeom prst="line">
            <a:avLst/>
          </a:prstGeom>
          <a:ln w="349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41680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54D7E-CA1D-7448-B5E9-BBB1E08C4780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0720-1620-5743-8403-635C12ACB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434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860024" cy="5143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030028" y="205979"/>
            <a:ext cx="7890216" cy="857250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4453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860024" cy="5143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030028" y="205979"/>
            <a:ext cx="7890216" cy="857250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3771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0026" y="1151335"/>
            <a:ext cx="385010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30028" y="205979"/>
            <a:ext cx="7890216" cy="857250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1"/>
          </p:nvPr>
        </p:nvSpPr>
        <p:spPr>
          <a:xfrm>
            <a:off x="1030027" y="1631157"/>
            <a:ext cx="3850105" cy="336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0" y="0"/>
            <a:ext cx="860024" cy="5143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038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63299" y="1141613"/>
            <a:ext cx="8280702" cy="40018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611350" y="1121571"/>
            <a:ext cx="8532649" cy="0"/>
          </a:xfrm>
          <a:prstGeom prst="line">
            <a:avLst/>
          </a:prstGeom>
          <a:ln w="349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 userDrawn="1"/>
        </p:nvSpPr>
        <p:spPr>
          <a:xfrm>
            <a:off x="0" y="0"/>
            <a:ext cx="860024" cy="51435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10442726" y="16050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/>
          <a:srcRect l="3935" t="1996" r="4148" b="4738"/>
          <a:stretch/>
        </p:blipFill>
        <p:spPr>
          <a:xfrm>
            <a:off x="-26580" y="3475468"/>
            <a:ext cx="886604" cy="166803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4"/>
          <a:srcRect t="6389" b="5226"/>
          <a:stretch/>
        </p:blipFill>
        <p:spPr>
          <a:xfrm>
            <a:off x="-14897" y="0"/>
            <a:ext cx="860023" cy="182646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5"/>
          <a:srcRect l="36626" r="22940"/>
          <a:stretch/>
        </p:blipFill>
        <p:spPr>
          <a:xfrm>
            <a:off x="-14897" y="1826466"/>
            <a:ext cx="860023" cy="1649001"/>
          </a:xfrm>
          <a:prstGeom prst="rect">
            <a:avLst/>
          </a:prstGeom>
        </p:spPr>
      </p:pic>
      <p:pic>
        <p:nvPicPr>
          <p:cNvPr id="5" name="Picture 4" descr="godsfade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99" y="1121571"/>
            <a:ext cx="8289874" cy="4021929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861516" y="0"/>
            <a:ext cx="0" cy="5143500"/>
          </a:xfrm>
          <a:prstGeom prst="line">
            <a:avLst/>
          </a:prstGeom>
          <a:ln w="349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0028" y="205979"/>
            <a:ext cx="7890216" cy="857250"/>
          </a:xfrm>
        </p:spPr>
        <p:txBody>
          <a:bodyPr>
            <a:scene3d>
              <a:camera prst="obliqueTopLeft"/>
              <a:lightRig rig="threePt" dir="t"/>
            </a:scene3d>
            <a:sp3d extrusionH="57150">
              <a:bevelT w="38100" h="38100" prst="convex"/>
            </a:sp3d>
          </a:bodyPr>
          <a:lstStyle>
            <a:lvl1pPr>
              <a:defRPr b="1" cap="none" spc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0028" y="1210813"/>
            <a:ext cx="7890216" cy="3799793"/>
          </a:xfrm>
        </p:spPr>
        <p:txBody>
          <a:bodyPr/>
          <a:lstStyle/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8526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30028" y="205979"/>
            <a:ext cx="7890216" cy="857250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0" y="0"/>
            <a:ext cx="860024" cy="5143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3801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54D7E-CA1D-7448-B5E9-BBB1E08C4780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0720-1620-5743-8403-635C12ACB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5239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54D7E-CA1D-7448-B5E9-BBB1E08C4780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0720-1620-5743-8403-635C12ACB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4489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54D7E-CA1D-7448-B5E9-BBB1E08C4780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0720-1620-5743-8403-635C12ACB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0314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54D7E-CA1D-7448-B5E9-BBB1E08C4780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0720-1620-5743-8403-635C12ACB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7090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54D7E-CA1D-7448-B5E9-BBB1E08C4780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0720-1620-5743-8403-635C12ACB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4855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54D7E-CA1D-7448-B5E9-BBB1E08C4780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0720-1620-5743-8403-635C12ACB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257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63299" y="1141613"/>
            <a:ext cx="8280702" cy="40018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611350" y="1121571"/>
            <a:ext cx="8532649" cy="0"/>
          </a:xfrm>
          <a:prstGeom prst="line">
            <a:avLst/>
          </a:prstGeom>
          <a:ln w="349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 userDrawn="1"/>
        </p:nvSpPr>
        <p:spPr>
          <a:xfrm>
            <a:off x="0" y="0"/>
            <a:ext cx="860024" cy="51435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10442726" y="16050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/>
          <a:srcRect l="3935" t="1996" r="4148" b="4738"/>
          <a:stretch/>
        </p:blipFill>
        <p:spPr>
          <a:xfrm>
            <a:off x="-26580" y="3475468"/>
            <a:ext cx="886604" cy="166803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4"/>
          <a:srcRect t="6389" b="5226"/>
          <a:stretch/>
        </p:blipFill>
        <p:spPr>
          <a:xfrm>
            <a:off x="-14897" y="0"/>
            <a:ext cx="860023" cy="182646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5"/>
          <a:srcRect l="36626" r="22940"/>
          <a:stretch/>
        </p:blipFill>
        <p:spPr>
          <a:xfrm>
            <a:off x="-14897" y="1826466"/>
            <a:ext cx="860023" cy="1649001"/>
          </a:xfrm>
          <a:prstGeom prst="rect">
            <a:avLst/>
          </a:prstGeom>
        </p:spPr>
      </p:pic>
      <p:pic>
        <p:nvPicPr>
          <p:cNvPr id="22" name="Picture 21" descr="godsfade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99" y="1121571"/>
            <a:ext cx="8289874" cy="4021929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861516" y="0"/>
            <a:ext cx="0" cy="5143500"/>
          </a:xfrm>
          <a:prstGeom prst="line">
            <a:avLst/>
          </a:prstGeom>
          <a:ln w="349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0028" y="205979"/>
            <a:ext cx="7890216" cy="857250"/>
          </a:xfrm>
        </p:spPr>
        <p:txBody>
          <a:bodyPr>
            <a:scene3d>
              <a:camera prst="obliqueTopLeft"/>
              <a:lightRig rig="threePt" dir="t"/>
            </a:scene3d>
            <a:sp3d extrusionH="57150">
              <a:bevelT w="38100" h="38100" prst="convex"/>
            </a:sp3d>
          </a:bodyPr>
          <a:lstStyle>
            <a:lvl1pPr>
              <a:defRPr b="1" cap="none" spc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1030027" y="1200151"/>
            <a:ext cx="3850105" cy="379960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18" name="Content Placeholder 3"/>
          <p:cNvSpPr>
            <a:spLocks noGrp="1"/>
          </p:cNvSpPr>
          <p:nvPr>
            <p:ph sz="half" idx="2"/>
          </p:nvPr>
        </p:nvSpPr>
        <p:spPr>
          <a:xfrm>
            <a:off x="5080139" y="1200151"/>
            <a:ext cx="3840105" cy="379960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650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63299" y="1141613"/>
            <a:ext cx="8280702" cy="40018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611350" y="1121571"/>
            <a:ext cx="8532649" cy="0"/>
          </a:xfrm>
          <a:prstGeom prst="line">
            <a:avLst/>
          </a:prstGeom>
          <a:ln w="349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 userDrawn="1"/>
        </p:nvSpPr>
        <p:spPr>
          <a:xfrm>
            <a:off x="0" y="0"/>
            <a:ext cx="860024" cy="51435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10442726" y="16050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/>
          <a:srcRect l="3935" t="1996" r="4148" b="4738"/>
          <a:stretch/>
        </p:blipFill>
        <p:spPr>
          <a:xfrm>
            <a:off x="-26580" y="3475468"/>
            <a:ext cx="886604" cy="166803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4"/>
          <a:srcRect t="6389" b="5226"/>
          <a:stretch/>
        </p:blipFill>
        <p:spPr>
          <a:xfrm>
            <a:off x="-14897" y="0"/>
            <a:ext cx="860023" cy="182646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5"/>
          <a:srcRect l="36626" r="22940"/>
          <a:stretch/>
        </p:blipFill>
        <p:spPr>
          <a:xfrm>
            <a:off x="-14897" y="1826466"/>
            <a:ext cx="860023" cy="1649001"/>
          </a:xfrm>
          <a:prstGeom prst="rect">
            <a:avLst/>
          </a:prstGeom>
        </p:spPr>
      </p:pic>
      <p:pic>
        <p:nvPicPr>
          <p:cNvPr id="14" name="Picture 13" descr="godsfade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99" y="1121571"/>
            <a:ext cx="8289874" cy="4021929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861516" y="0"/>
            <a:ext cx="0" cy="5143500"/>
          </a:xfrm>
          <a:prstGeom prst="line">
            <a:avLst/>
          </a:prstGeom>
          <a:ln w="349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0028" y="205979"/>
            <a:ext cx="7890216" cy="857250"/>
          </a:xfrm>
        </p:spPr>
        <p:txBody>
          <a:bodyPr>
            <a:scene3d>
              <a:camera prst="obliqueTopLeft"/>
              <a:lightRig rig="threePt" dir="t"/>
            </a:scene3d>
            <a:sp3d extrusionH="57150">
              <a:bevelT w="38100" h="38100" prst="convex"/>
            </a:sp3d>
          </a:bodyPr>
          <a:lstStyle>
            <a:lvl1pPr>
              <a:defRPr b="1" cap="none" spc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1030027" y="1200151"/>
            <a:ext cx="3850105" cy="379960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66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63299" y="1141613"/>
            <a:ext cx="8280702" cy="40018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611350" y="1121571"/>
            <a:ext cx="8532649" cy="0"/>
          </a:xfrm>
          <a:prstGeom prst="line">
            <a:avLst/>
          </a:prstGeom>
          <a:ln w="349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 userDrawn="1"/>
        </p:nvSpPr>
        <p:spPr>
          <a:xfrm>
            <a:off x="0" y="0"/>
            <a:ext cx="860024" cy="51435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10442726" y="16050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/>
          <a:srcRect l="3935" t="1996" r="4148" b="4738"/>
          <a:stretch/>
        </p:blipFill>
        <p:spPr>
          <a:xfrm>
            <a:off x="-26580" y="3475468"/>
            <a:ext cx="886604" cy="166803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4"/>
          <a:srcRect t="6389" b="5226"/>
          <a:stretch/>
        </p:blipFill>
        <p:spPr>
          <a:xfrm>
            <a:off x="-14897" y="0"/>
            <a:ext cx="860023" cy="182646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5"/>
          <a:srcRect l="36626" r="22940"/>
          <a:stretch/>
        </p:blipFill>
        <p:spPr>
          <a:xfrm>
            <a:off x="-14897" y="1826466"/>
            <a:ext cx="860023" cy="1649001"/>
          </a:xfrm>
          <a:prstGeom prst="rect">
            <a:avLst/>
          </a:prstGeom>
        </p:spPr>
      </p:pic>
      <p:pic>
        <p:nvPicPr>
          <p:cNvPr id="24" name="Picture 23" descr="godsfade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99" y="1121571"/>
            <a:ext cx="8289874" cy="4021929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861516" y="0"/>
            <a:ext cx="0" cy="5143500"/>
          </a:xfrm>
          <a:prstGeom prst="line">
            <a:avLst/>
          </a:prstGeom>
          <a:ln w="349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0028" y="205979"/>
            <a:ext cx="7890216" cy="857250"/>
          </a:xfrm>
        </p:spPr>
        <p:txBody>
          <a:bodyPr>
            <a:scene3d>
              <a:camera prst="obliqueTopLeft"/>
              <a:lightRig rig="threePt" dir="t"/>
            </a:scene3d>
            <a:sp3d extrusionH="57150">
              <a:bevelT w="38100" h="38100" prst="convex"/>
            </a:sp3d>
          </a:bodyPr>
          <a:lstStyle>
            <a:lvl1pPr>
              <a:defRPr b="1" cap="none" spc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0"/>
          </p:nvPr>
        </p:nvSpPr>
        <p:spPr>
          <a:xfrm>
            <a:off x="5070139" y="1631157"/>
            <a:ext cx="3850105" cy="336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70139" y="1151335"/>
            <a:ext cx="385010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sz="half" idx="11"/>
          </p:nvPr>
        </p:nvSpPr>
        <p:spPr>
          <a:xfrm>
            <a:off x="1030027" y="1631157"/>
            <a:ext cx="3850105" cy="336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23" name="Text Placeholder 2"/>
          <p:cNvSpPr>
            <a:spLocks noGrp="1"/>
          </p:cNvSpPr>
          <p:nvPr>
            <p:ph type="body" idx="1"/>
          </p:nvPr>
        </p:nvSpPr>
        <p:spPr>
          <a:xfrm>
            <a:off x="1030026" y="1151335"/>
            <a:ext cx="385010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4793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63299" y="1141613"/>
            <a:ext cx="8280702" cy="40018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611350" y="1121571"/>
            <a:ext cx="8532649" cy="0"/>
          </a:xfrm>
          <a:prstGeom prst="line">
            <a:avLst/>
          </a:prstGeom>
          <a:ln w="349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 userDrawn="1"/>
        </p:nvSpPr>
        <p:spPr>
          <a:xfrm>
            <a:off x="0" y="0"/>
            <a:ext cx="860024" cy="51435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10442726" y="16050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/>
          <a:srcRect l="3935" t="1996" r="4148" b="4738"/>
          <a:stretch/>
        </p:blipFill>
        <p:spPr>
          <a:xfrm>
            <a:off x="-26580" y="3475468"/>
            <a:ext cx="886604" cy="166803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4"/>
          <a:srcRect t="6389" b="5226"/>
          <a:stretch/>
        </p:blipFill>
        <p:spPr>
          <a:xfrm>
            <a:off x="-14897" y="0"/>
            <a:ext cx="860023" cy="182646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5"/>
          <a:srcRect l="36626" r="22940"/>
          <a:stretch/>
        </p:blipFill>
        <p:spPr>
          <a:xfrm>
            <a:off x="-14897" y="1826466"/>
            <a:ext cx="860023" cy="1649001"/>
          </a:xfrm>
          <a:prstGeom prst="rect">
            <a:avLst/>
          </a:prstGeom>
        </p:spPr>
      </p:pic>
      <p:pic>
        <p:nvPicPr>
          <p:cNvPr id="15" name="Picture 14" descr="godsfade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99" y="1121571"/>
            <a:ext cx="8289874" cy="4021929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861516" y="0"/>
            <a:ext cx="0" cy="5143500"/>
          </a:xfrm>
          <a:prstGeom prst="line">
            <a:avLst/>
          </a:prstGeom>
          <a:ln w="349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0028" y="205979"/>
            <a:ext cx="7890216" cy="857250"/>
          </a:xfrm>
        </p:spPr>
        <p:txBody>
          <a:bodyPr>
            <a:scene3d>
              <a:camera prst="obliqueTopLeft"/>
              <a:lightRig rig="threePt" dir="t"/>
            </a:scene3d>
            <a:sp3d extrusionH="57150">
              <a:bevelT w="38100" h="38100" prst="convex"/>
            </a:sp3d>
          </a:bodyPr>
          <a:lstStyle>
            <a:lvl1pPr>
              <a:defRPr b="1" cap="none" spc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1"/>
          </p:nvPr>
        </p:nvSpPr>
        <p:spPr>
          <a:xfrm>
            <a:off x="1030027" y="1826465"/>
            <a:ext cx="4481130" cy="317329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1030027" y="1307811"/>
            <a:ext cx="4466316" cy="50958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8814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gypt nile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41"/>
          <a:stretch/>
        </p:blipFill>
        <p:spPr>
          <a:xfrm>
            <a:off x="858376" y="1152796"/>
            <a:ext cx="8279521" cy="4021929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 flipH="1">
            <a:off x="611350" y="1121571"/>
            <a:ext cx="8532649" cy="0"/>
          </a:xfrm>
          <a:prstGeom prst="line">
            <a:avLst/>
          </a:prstGeom>
          <a:ln w="349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 userDrawn="1"/>
        </p:nvSpPr>
        <p:spPr>
          <a:xfrm>
            <a:off x="0" y="0"/>
            <a:ext cx="860024" cy="51435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0028" y="205979"/>
            <a:ext cx="7890216" cy="857250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0028" y="1210813"/>
            <a:ext cx="7890216" cy="3799793"/>
          </a:xfrm>
        </p:spPr>
        <p:txBody>
          <a:bodyPr/>
          <a:lstStyle/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4"/>
          <a:srcRect t="6389" b="5226"/>
          <a:stretch/>
        </p:blipFill>
        <p:spPr>
          <a:xfrm>
            <a:off x="-14897" y="0"/>
            <a:ext cx="860023" cy="182646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5"/>
          <a:srcRect l="36626" r="22940"/>
          <a:stretch/>
        </p:blipFill>
        <p:spPr>
          <a:xfrm>
            <a:off x="-14897" y="1826466"/>
            <a:ext cx="860023" cy="16490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6"/>
          <a:srcRect l="3935" t="1996" r="4148" b="4738"/>
          <a:stretch/>
        </p:blipFill>
        <p:spPr>
          <a:xfrm>
            <a:off x="-26580" y="3475468"/>
            <a:ext cx="886604" cy="1668032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861516" y="0"/>
            <a:ext cx="0" cy="5143500"/>
          </a:xfrm>
          <a:prstGeom prst="line">
            <a:avLst/>
          </a:prstGeom>
          <a:ln w="349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4168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863298" y="1141613"/>
            <a:ext cx="8280701" cy="40018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611350" y="1121571"/>
            <a:ext cx="8532649" cy="0"/>
          </a:xfrm>
          <a:prstGeom prst="line">
            <a:avLst/>
          </a:prstGeom>
          <a:ln w="349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 userDrawn="1"/>
        </p:nvSpPr>
        <p:spPr>
          <a:xfrm>
            <a:off x="0" y="0"/>
            <a:ext cx="860024" cy="51435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pic>
        <p:nvPicPr>
          <p:cNvPr id="6" name="Picture 5" descr="egyptnilefade.png"/>
          <p:cNvPicPr>
            <a:picLocks noChangeAspect="1"/>
          </p:cNvPicPr>
          <p:nvPr userDrawn="1"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79" y="1157889"/>
            <a:ext cx="8284464" cy="402945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4"/>
          <a:srcRect t="6389" b="5226"/>
          <a:stretch/>
        </p:blipFill>
        <p:spPr>
          <a:xfrm>
            <a:off x="-14897" y="0"/>
            <a:ext cx="860023" cy="182646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5"/>
          <a:srcRect l="36626" r="22940"/>
          <a:stretch/>
        </p:blipFill>
        <p:spPr>
          <a:xfrm>
            <a:off x="-14897" y="1826466"/>
            <a:ext cx="860023" cy="16490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6"/>
          <a:srcRect l="3935" t="1996" r="4148" b="4738"/>
          <a:stretch/>
        </p:blipFill>
        <p:spPr>
          <a:xfrm>
            <a:off x="-26580" y="3475468"/>
            <a:ext cx="886604" cy="1668032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861516" y="0"/>
            <a:ext cx="0" cy="5143500"/>
          </a:xfrm>
          <a:prstGeom prst="line">
            <a:avLst/>
          </a:prstGeom>
          <a:ln w="349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030028" y="205979"/>
            <a:ext cx="7890216" cy="857250"/>
          </a:xfrm>
        </p:spPr>
        <p:txBody>
          <a:bodyPr>
            <a:scene3d>
              <a:camera prst="obliqueTopLeft"/>
              <a:lightRig rig="threePt" dir="t"/>
            </a:scene3d>
            <a:sp3d extrusionH="57150">
              <a:bevelT w="38100" h="38100" prst="convex"/>
            </a:sp3d>
          </a:bodyPr>
          <a:lstStyle>
            <a:lvl1pPr>
              <a:defRPr b="1" cap="none" spc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0028" y="1210813"/>
            <a:ext cx="7890216" cy="3799793"/>
          </a:xfrm>
        </p:spPr>
        <p:txBody>
          <a:bodyPr/>
          <a:lstStyle/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360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863298" y="1141614"/>
            <a:ext cx="8285645" cy="40457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611350" y="1121571"/>
            <a:ext cx="8532649" cy="0"/>
          </a:xfrm>
          <a:prstGeom prst="line">
            <a:avLst/>
          </a:prstGeom>
          <a:ln w="349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 userDrawn="1"/>
        </p:nvSpPr>
        <p:spPr>
          <a:xfrm>
            <a:off x="0" y="0"/>
            <a:ext cx="860024" cy="51435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pic>
        <p:nvPicPr>
          <p:cNvPr id="6" name="Picture 5" descr="egyptnilefad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79" y="1157889"/>
            <a:ext cx="8284464" cy="402945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4"/>
          <a:srcRect t="6389" b="5226"/>
          <a:stretch/>
        </p:blipFill>
        <p:spPr>
          <a:xfrm>
            <a:off x="-14897" y="0"/>
            <a:ext cx="860023" cy="182646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5"/>
          <a:srcRect l="36626" r="22940"/>
          <a:stretch/>
        </p:blipFill>
        <p:spPr>
          <a:xfrm>
            <a:off x="-14897" y="1826466"/>
            <a:ext cx="860023" cy="16490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6"/>
          <a:srcRect l="3935" t="1996" r="4148" b="4738"/>
          <a:stretch/>
        </p:blipFill>
        <p:spPr>
          <a:xfrm>
            <a:off x="-26580" y="3475468"/>
            <a:ext cx="886604" cy="1668032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861516" y="0"/>
            <a:ext cx="0" cy="5143500"/>
          </a:xfrm>
          <a:prstGeom prst="line">
            <a:avLst/>
          </a:prstGeom>
          <a:ln w="349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030028" y="205979"/>
            <a:ext cx="7890216" cy="857250"/>
          </a:xfrm>
        </p:spPr>
        <p:txBody>
          <a:bodyPr>
            <a:scene3d>
              <a:camera prst="obliqueTopLeft"/>
              <a:lightRig rig="threePt" dir="t"/>
            </a:scene3d>
            <a:sp3d extrusionH="57150">
              <a:bevelT w="38100" h="38100" prst="convex"/>
            </a:sp3d>
          </a:bodyPr>
          <a:lstStyle>
            <a:lvl1pPr>
              <a:defRPr b="1" cap="none" spc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sz="half" idx="1"/>
          </p:nvPr>
        </p:nvSpPr>
        <p:spPr>
          <a:xfrm>
            <a:off x="1030027" y="1200151"/>
            <a:ext cx="3850105" cy="379960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18" name="Content Placeholder 3"/>
          <p:cNvSpPr>
            <a:spLocks noGrp="1"/>
          </p:cNvSpPr>
          <p:nvPr>
            <p:ph sz="half" idx="2"/>
          </p:nvPr>
        </p:nvSpPr>
        <p:spPr>
          <a:xfrm>
            <a:off x="5080139" y="1200151"/>
            <a:ext cx="3840105" cy="379960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092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754D7E-CA1D-7448-B5E9-BBB1E08C4780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BF0720-1620-5743-8403-635C12ACB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277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7" r:id="rId3"/>
    <p:sldLayoutId id="2147483668" r:id="rId4"/>
    <p:sldLayoutId id="2147483669" r:id="rId5"/>
    <p:sldLayoutId id="2147483666" r:id="rId6"/>
    <p:sldLayoutId id="2147483662" r:id="rId7"/>
    <p:sldLayoutId id="2147483664" r:id="rId8"/>
    <p:sldLayoutId id="2147483670" r:id="rId9"/>
    <p:sldLayoutId id="2147483672" r:id="rId10"/>
    <p:sldLayoutId id="2147483671" r:id="rId11"/>
    <p:sldLayoutId id="2147483665" r:id="rId12"/>
    <p:sldLayoutId id="2147483673" r:id="rId13"/>
    <p:sldLayoutId id="2147483674" r:id="rId14"/>
    <p:sldLayoutId id="2147483663" r:id="rId15"/>
    <p:sldLayoutId id="2147483651" r:id="rId16"/>
    <p:sldLayoutId id="2147483652" r:id="rId17"/>
    <p:sldLayoutId id="2147483660" r:id="rId18"/>
    <p:sldLayoutId id="2147483653" r:id="rId19"/>
    <p:sldLayoutId id="2147483661" r:id="rId20"/>
    <p:sldLayoutId id="2147483654" r:id="rId21"/>
    <p:sldLayoutId id="2147483655" r:id="rId22"/>
    <p:sldLayoutId id="2147483656" r:id="rId23"/>
    <p:sldLayoutId id="2147483657" r:id="rId24"/>
    <p:sldLayoutId id="2147483658" r:id="rId25"/>
    <p:sldLayoutId id="2147483659" r:id="rId2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11" Type="http://schemas.microsoft.com/office/2007/relationships/hdphoto" Target="../media/hdphoto4.wdp"/><Relationship Id="rId5" Type="http://schemas.microsoft.com/office/2007/relationships/hdphoto" Target="../media/hdphoto2.wdp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5.wdp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hyperlink" Target="https://vimeo.com/786442865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vimeo.com/786442314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microsoft.com/office/2007/relationships/hdphoto" Target="../media/hdphoto8.wdp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https://vimeo.com/786441582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597819"/>
            <a:ext cx="9144000" cy="1102519"/>
          </a:xfrm>
        </p:spPr>
        <p:txBody>
          <a:bodyPr>
            <a:normAutofit/>
            <a:scene3d>
              <a:camera prst="obliqueTopLef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en-US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Egyptian Mythology &amp;  Spiritual Beliefs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0" b="99094" l="2400" r="9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2071" y="125452"/>
            <a:ext cx="1035130" cy="18280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17724" y="125451"/>
            <a:ext cx="1539286" cy="1586338"/>
          </a:xfrm>
          <a:prstGeom prst="rect">
            <a:avLst/>
          </a:prstGeom>
        </p:spPr>
      </p:pic>
      <p:pic>
        <p:nvPicPr>
          <p:cNvPr id="8" name="Picture 9" descr="funerar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8702" y="2700338"/>
            <a:ext cx="5300133" cy="212042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2" b="100000" l="1394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9063" y="2455332"/>
            <a:ext cx="1169136" cy="25134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/>
          <a:srcRect t="5185" b="9630"/>
          <a:stretch/>
        </p:blipFill>
        <p:spPr>
          <a:xfrm>
            <a:off x="3203222" y="97227"/>
            <a:ext cx="2737556" cy="16816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72" b="97628" l="2963" r="98519">
                        <a14:foregroundMark x1="89383" y1="16206" x2="89383" y2="16206"/>
                        <a14:foregroundMark x1="92099" y1="19368" x2="92099" y2="19368"/>
                        <a14:foregroundMark x1="85926" y1="15020" x2="85926" y2="15020"/>
                        <a14:foregroundMark x1="83457" y1="5929" x2="83457" y2="5929"/>
                        <a14:foregroundMark x1="82469" y1="4348" x2="82469" y2="4348"/>
                        <a14:foregroundMark x1="90370" y1="13439" x2="90370" y2="13439"/>
                        <a14:foregroundMark x1="90617" y1="8696" x2="90617" y2="8696"/>
                        <a14:foregroundMark x1="89630" y1="5534" x2="89630" y2="5534"/>
                        <a14:foregroundMark x1="88642" y1="3953" x2="88642" y2="3953"/>
                        <a14:foregroundMark x1="90370" y1="7115" x2="90370" y2="7115"/>
                        <a14:foregroundMark x1="87901" y1="3557" x2="87901" y2="3557"/>
                        <a14:backgroundMark x1="86420" y1="13043" x2="88148" y2="14625"/>
                        <a14:backgroundMark x1="84444" y1="5534" x2="84444" y2="55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558009" y="3894413"/>
            <a:ext cx="1482897" cy="9263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52330" y="2398104"/>
            <a:ext cx="1398175" cy="127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649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Egyptian Gods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1"/>
          </p:nvPr>
        </p:nvSpPr>
        <p:spPr>
          <a:xfrm>
            <a:off x="1030027" y="1631157"/>
            <a:ext cx="5274811" cy="3368600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Goddess of magic and guardian of the dead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Worshipped as a mother goddess for her devotion to her husband Osiris and her son Horus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 popular of the Egyptian pantheon – her cult would spread beyond Egypt and throughout the Mediterranean world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3200" dirty="0"/>
              <a:t>Isis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3420" y="1151335"/>
            <a:ext cx="1719212" cy="37715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6737" y="1927573"/>
            <a:ext cx="1212330" cy="28454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93742" y="75174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Mac’s History</a:t>
            </a:r>
          </a:p>
        </p:txBody>
      </p:sp>
    </p:spTree>
    <p:extLst>
      <p:ext uri="{BB962C8B-B14F-4D97-AF65-F5344CB8AC3E}">
        <p14:creationId xmlns:p14="http://schemas.microsoft.com/office/powerpoint/2010/main" val="2771070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Egyptian Gods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1"/>
          </p:nvPr>
        </p:nvSpPr>
        <p:spPr>
          <a:xfrm>
            <a:off x="1030028" y="1631157"/>
            <a:ext cx="3850104" cy="3368600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Along with her sister Nephthys and the goddesses Neith and Selket, she protected coffins and Canopic jars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Would provide a natural transition for Egyptians to Christianity centuries later as she was equated with the Virgin Mary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3200" dirty="0"/>
              <a:t>Isis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0131" y="1449982"/>
            <a:ext cx="4193171" cy="35497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93742" y="75174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Mac’s History</a:t>
            </a:r>
          </a:p>
        </p:txBody>
      </p:sp>
    </p:spTree>
    <p:extLst>
      <p:ext uri="{BB962C8B-B14F-4D97-AF65-F5344CB8AC3E}">
        <p14:creationId xmlns:p14="http://schemas.microsoft.com/office/powerpoint/2010/main" val="3481561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Egyptian Gods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1"/>
          </p:nvPr>
        </p:nvSpPr>
        <p:spPr>
          <a:xfrm>
            <a:off x="1030027" y="1631157"/>
            <a:ext cx="4154561" cy="3368600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Originally the sky-god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Son of Osiris and Isis, born after the death of his father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Raised by his mother to avenge his father’s death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Horus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2476" y="1793631"/>
            <a:ext cx="1917767" cy="29310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4588" y="1288504"/>
            <a:ext cx="1647949" cy="37645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93742" y="75174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Mac’s History</a:t>
            </a:r>
          </a:p>
        </p:txBody>
      </p:sp>
    </p:spTree>
    <p:extLst>
      <p:ext uri="{BB962C8B-B14F-4D97-AF65-F5344CB8AC3E}">
        <p14:creationId xmlns:p14="http://schemas.microsoft.com/office/powerpoint/2010/main" val="420582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Egyptian Gods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1"/>
          </p:nvPr>
        </p:nvSpPr>
        <p:spPr>
          <a:xfrm>
            <a:off x="1030027" y="1631157"/>
            <a:ext cx="4775868" cy="3368600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Fought with Seth for 80 years before the gods awarded him victory and the throne of Egypt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Had cult centers at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Behdet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Hierakonpolis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Edfu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Depicted as a falcon or a falcon-headed man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Horus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8518" y="1315687"/>
            <a:ext cx="2724086" cy="36840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93742" y="75174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Mac’s History</a:t>
            </a:r>
          </a:p>
        </p:txBody>
      </p:sp>
    </p:spTree>
    <p:extLst>
      <p:ext uri="{BB962C8B-B14F-4D97-AF65-F5344CB8AC3E}">
        <p14:creationId xmlns:p14="http://schemas.microsoft.com/office/powerpoint/2010/main" val="33145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Egyptian Gods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1"/>
          </p:nvPr>
        </p:nvSpPr>
        <p:spPr>
          <a:xfrm>
            <a:off x="1030027" y="1631157"/>
            <a:ext cx="4878807" cy="3368600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Red God, god of the desert, thunderstorms, and violence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Brother and murderer of Osiris and rival of Horus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 of Egypt’s oldest deities – Egyptians feared him for his ability to do harm and admired him for his strength and ferocity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Seth/Set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4685" y="1063229"/>
            <a:ext cx="1695249" cy="35123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8700" y="2279071"/>
            <a:ext cx="1492884" cy="22140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93742" y="75174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Mac’s History</a:t>
            </a:r>
          </a:p>
        </p:txBody>
      </p:sp>
    </p:spTree>
    <p:extLst>
      <p:ext uri="{BB962C8B-B14F-4D97-AF65-F5344CB8AC3E}">
        <p14:creationId xmlns:p14="http://schemas.microsoft.com/office/powerpoint/2010/main" val="33145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Egyptian Gods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1"/>
          </p:nvPr>
        </p:nvSpPr>
        <p:spPr>
          <a:xfrm>
            <a:off x="1030027" y="1631156"/>
            <a:ext cx="5185501" cy="3512343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Portrayed as the protector of Ra, standing on the prow of Ra’s boat defeating the serpent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Apep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the Hyksos invaded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conquered Egypt they 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chose Set as their god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Represented as an animal 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has yet to be identified 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Egyptologists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Seth/Set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2836" y="1287510"/>
            <a:ext cx="2326575" cy="21041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4599" y="2625163"/>
            <a:ext cx="1892225" cy="253085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093742" y="75174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Mac’s History</a:t>
            </a:r>
          </a:p>
        </p:txBody>
      </p:sp>
    </p:spTree>
    <p:extLst>
      <p:ext uri="{BB962C8B-B14F-4D97-AF65-F5344CB8AC3E}">
        <p14:creationId xmlns:p14="http://schemas.microsoft.com/office/powerpoint/2010/main" val="429833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Egyptian Gods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1"/>
          </p:nvPr>
        </p:nvSpPr>
        <p:spPr>
          <a:xfrm>
            <a:off x="1030027" y="1631157"/>
            <a:ext cx="4479987" cy="3368600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Wife of Horus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Golden One, Lady of Love, Music, and Intoxication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Her cult center was at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Dendera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Symbol of motherhood and fertility, patron-goddess of unmarried women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3200" dirty="0" err="1"/>
              <a:t>Hathor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6650" y="1788046"/>
            <a:ext cx="1753594" cy="26569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048" y="1269930"/>
            <a:ext cx="1578827" cy="37201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93742" y="75174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Mac’s History</a:t>
            </a:r>
          </a:p>
        </p:txBody>
      </p:sp>
    </p:spTree>
    <p:extLst>
      <p:ext uri="{BB962C8B-B14F-4D97-AF65-F5344CB8AC3E}">
        <p14:creationId xmlns:p14="http://schemas.microsoft.com/office/powerpoint/2010/main" val="33145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Egyptian Gods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1"/>
          </p:nvPr>
        </p:nvSpPr>
        <p:spPr>
          <a:xfrm>
            <a:off x="1030028" y="1631157"/>
            <a:ext cx="4214326" cy="3368600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Depicted as a cow, cow-headed woman, or a woman with cow’s horns and ears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Sometimes seen as the personification of the Milky Way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3200" dirty="0" err="1"/>
              <a:t>Hathor</a:t>
            </a:r>
            <a:endParaRPr lang="en-US" sz="3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3058" y="1295400"/>
            <a:ext cx="2540000" cy="254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39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00401" y="2180949"/>
            <a:ext cx="2037004" cy="29411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093742" y="75174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Mac’s History</a:t>
            </a:r>
          </a:p>
        </p:txBody>
      </p:sp>
    </p:spTree>
    <p:extLst>
      <p:ext uri="{BB962C8B-B14F-4D97-AF65-F5344CB8AC3E}">
        <p14:creationId xmlns:p14="http://schemas.microsoft.com/office/powerpoint/2010/main" val="315076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Egyptian Gods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1"/>
          </p:nvPr>
        </p:nvSpPr>
        <p:spPr>
          <a:xfrm>
            <a:off x="1030028" y="1631157"/>
            <a:ext cx="4356300" cy="3368600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 the great funerary god before Osiris rose to prominence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Prayers for the dead were addressed to him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carried out the first mummification on the body of Osiris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Anubis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5314" y="1151335"/>
            <a:ext cx="1850011" cy="39659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684" y="3526323"/>
            <a:ext cx="1965560" cy="14734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5325" y="1483739"/>
            <a:ext cx="2174043" cy="161880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93742" y="75174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Mac’s History</a:t>
            </a:r>
          </a:p>
        </p:txBody>
      </p:sp>
    </p:spTree>
    <p:extLst>
      <p:ext uri="{BB962C8B-B14F-4D97-AF65-F5344CB8AC3E}">
        <p14:creationId xmlns:p14="http://schemas.microsoft.com/office/powerpoint/2010/main" val="33145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Egyptian Gods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1"/>
          </p:nvPr>
        </p:nvSpPr>
        <p:spPr>
          <a:xfrm>
            <a:off x="1030028" y="1631157"/>
            <a:ext cx="3985286" cy="3368600"/>
          </a:xfrm>
        </p:spPr>
        <p:txBody>
          <a:bodyPr>
            <a:normAutofit fontScale="925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Patron-god of embalmers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Guided the dead on the paths of the Underworld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Depicted as a black jackal-like creature, or as a man with a jackal’s head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Anubis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6094" y="1323966"/>
            <a:ext cx="2533973" cy="35797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7" b="98171" l="480" r="89448">
                        <a14:foregroundMark x1="43885" y1="45579" x2="43885" y2="45579"/>
                        <a14:backgroundMark x1="11990" y1="8689" x2="21103" y2="394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772091" y="1923611"/>
            <a:ext cx="2117334" cy="33308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93742" y="75174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Mac’s History</a:t>
            </a:r>
          </a:p>
        </p:txBody>
      </p:sp>
    </p:spTree>
    <p:extLst>
      <p:ext uri="{BB962C8B-B14F-4D97-AF65-F5344CB8AC3E}">
        <p14:creationId xmlns:p14="http://schemas.microsoft.com/office/powerpoint/2010/main" val="524350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Egyptian Religion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Polytheistic (many gods) – over 2000 in the Egyptian pantheon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Need and desire to please their gods’ driving forces that influenced most aspects of life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Religion was instrumental to stability of Egypt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Those who lived “good lives” would attain a happy eternity alongside the gods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Egyptian myths and creation stories were varied and often contradicted each other as they evolved over thousands of years in different locations in Egypt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093742" y="75174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Mac’s History</a:t>
            </a:r>
          </a:p>
        </p:txBody>
      </p:sp>
    </p:spTree>
    <p:extLst>
      <p:ext uri="{BB962C8B-B14F-4D97-AF65-F5344CB8AC3E}">
        <p14:creationId xmlns:p14="http://schemas.microsoft.com/office/powerpoint/2010/main" val="179493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Egyptian Gods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1"/>
          </p:nvPr>
        </p:nvSpPr>
        <p:spPr>
          <a:xfrm>
            <a:off x="1030026" y="1631156"/>
            <a:ext cx="4937539" cy="3512343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 the moon god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Inventor of writing and scribe to the gods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Recorded the verdict on the dead as they were judged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Had in his possession a book with all of the world’s wisdom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 chief place of worship was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Hermopolis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Magna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Depicted as an ibis-headed man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Thoth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1960" y="1487414"/>
            <a:ext cx="1821637" cy="35123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1998" y="1976461"/>
            <a:ext cx="1549213" cy="23886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93742" y="75174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Mac’s History</a:t>
            </a:r>
          </a:p>
        </p:txBody>
      </p:sp>
    </p:spTree>
    <p:extLst>
      <p:ext uri="{BB962C8B-B14F-4D97-AF65-F5344CB8AC3E}">
        <p14:creationId xmlns:p14="http://schemas.microsoft.com/office/powerpoint/2010/main" val="269799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Egyptian Gods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1"/>
          </p:nvPr>
        </p:nvSpPr>
        <p:spPr>
          <a:xfrm>
            <a:off x="1030027" y="1631157"/>
            <a:ext cx="4777253" cy="3368600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Means the invisible one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 the patron deity of Thebes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Thebes led the rebellion against the invading Hyksos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Amun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quickly rose in importance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became associated with Ra and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Amun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-Ra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became the most important god in Egypt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3200" dirty="0" err="1"/>
              <a:t>Amun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2485" y="1151335"/>
            <a:ext cx="1424706" cy="37683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8598" b="10278"/>
          <a:stretch/>
        </p:blipFill>
        <p:spPr>
          <a:xfrm>
            <a:off x="7124736" y="1971367"/>
            <a:ext cx="1918803" cy="21841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93742" y="75174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Mac’s History</a:t>
            </a:r>
          </a:p>
        </p:txBody>
      </p:sp>
    </p:spTree>
    <p:extLst>
      <p:ext uri="{BB962C8B-B14F-4D97-AF65-F5344CB8AC3E}">
        <p14:creationId xmlns:p14="http://schemas.microsoft.com/office/powerpoint/2010/main" val="255671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Egyptian Gods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1"/>
          </p:nvPr>
        </p:nvSpPr>
        <p:spPr>
          <a:xfrm>
            <a:off x="1030026" y="1631156"/>
            <a:ext cx="5527599" cy="3512343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Goddess of sexuality and fertility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Daughter of Ra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Also thought of as the virgin goddess though she had a son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Depicted as a domestic cat or a cat-headed woman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Cats were revered, praised for chasing away vermin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Cats were often mummified in honor of the goddess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3200" dirty="0" err="1"/>
              <a:t>Bastet</a:t>
            </a: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5414" y="1318944"/>
            <a:ext cx="1834673" cy="36808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0343" y="1977626"/>
            <a:ext cx="1423101" cy="20368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093742" y="75174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Mac’s History</a:t>
            </a:r>
          </a:p>
        </p:txBody>
      </p:sp>
    </p:spTree>
    <p:extLst>
      <p:ext uri="{BB962C8B-B14F-4D97-AF65-F5344CB8AC3E}">
        <p14:creationId xmlns:p14="http://schemas.microsoft.com/office/powerpoint/2010/main" val="46721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Egyptian Priests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30028" y="1210813"/>
            <a:ext cx="4152962" cy="3799793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role of the priest was crucially important in Egyptian society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Egyptians believed the gods lived in their temples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Only the priest could enter the sacred area of the temple and approach the statue representing the god or goddess</a:t>
            </a:r>
          </a:p>
          <a:p>
            <a:r>
              <a:rPr lang="en-US" dirty="0">
                <a:hlinkClick r:id="rId2"/>
              </a:rPr>
              <a:t>Video 1</a:t>
            </a:r>
            <a:endParaRPr lang="en-US" dirty="0"/>
          </a:p>
        </p:txBody>
      </p:sp>
      <p:pic>
        <p:nvPicPr>
          <p:cNvPr id="7" name="Picture 6" descr="Egyptian Pharmacis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492" y="1210813"/>
            <a:ext cx="3177998" cy="21856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2990" y="3027097"/>
            <a:ext cx="3177998" cy="19835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93742" y="75174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Mac’s History</a:t>
            </a:r>
          </a:p>
        </p:txBody>
      </p:sp>
    </p:spTree>
    <p:extLst>
      <p:ext uri="{BB962C8B-B14F-4D97-AF65-F5344CB8AC3E}">
        <p14:creationId xmlns:p14="http://schemas.microsoft.com/office/powerpoint/2010/main" val="3345987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Egyptian Priests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30028" y="1210813"/>
            <a:ext cx="4114474" cy="3799793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Priests’ role was to care for the needs of the god/goddess – they had no role to oversee or care for the people of Egypt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pharaoh would often choose the new priests and they were often family members for the most important temples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9331" y="1210813"/>
            <a:ext cx="3111500" cy="35941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93742" y="75174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Mac’s History</a:t>
            </a:r>
          </a:p>
        </p:txBody>
      </p:sp>
    </p:spTree>
    <p:extLst>
      <p:ext uri="{BB962C8B-B14F-4D97-AF65-F5344CB8AC3E}">
        <p14:creationId xmlns:p14="http://schemas.microsoft.com/office/powerpoint/2010/main" val="323207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Book of the Dead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30028" y="1210813"/>
            <a:ext cx="4820079" cy="3799793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Book of the Dead was an ancient Egyptian funerary text used during the New Kingdom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Written on papyrus it consists of several magic spells intended to assist a dead person’s journey to the afterlife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Written by many priests over a period of 1000 years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4555" y="1307068"/>
            <a:ext cx="3032591" cy="19941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4554" y="3367347"/>
            <a:ext cx="2915689" cy="16853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93742" y="75174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Mac’s History</a:t>
            </a:r>
          </a:p>
        </p:txBody>
      </p:sp>
    </p:spTree>
    <p:extLst>
      <p:ext uri="{BB962C8B-B14F-4D97-AF65-F5344CB8AC3E}">
        <p14:creationId xmlns:p14="http://schemas.microsoft.com/office/powerpoint/2010/main" val="992987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Book of the Dead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30029" y="1210813"/>
            <a:ext cx="3519624" cy="3799793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 commonly written in hieroglyphic or hieratic script and often illustrated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is no one canonical version and many existed in Ancient Egypt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5389" y="1658156"/>
            <a:ext cx="4770490" cy="27562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93742" y="75174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Mac’s History</a:t>
            </a:r>
          </a:p>
        </p:txBody>
      </p:sp>
    </p:spTree>
    <p:extLst>
      <p:ext uri="{BB962C8B-B14F-4D97-AF65-F5344CB8AC3E}">
        <p14:creationId xmlns:p14="http://schemas.microsoft.com/office/powerpoint/2010/main" val="3040970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Book of the Dead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028" y="1190559"/>
            <a:ext cx="7890216" cy="32270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93742" y="75174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Mac’s History</a:t>
            </a:r>
          </a:p>
        </p:txBody>
      </p:sp>
    </p:spTree>
    <p:extLst>
      <p:ext uri="{BB962C8B-B14F-4D97-AF65-F5344CB8AC3E}">
        <p14:creationId xmlns:p14="http://schemas.microsoft.com/office/powerpoint/2010/main" val="128358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Afterlife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30029" y="1210813"/>
            <a:ext cx="4348796" cy="3799793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Egyptians’ concept of the afterlife reflected their zeal for life and their optimism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believed the afterlife was a duplication of their best moments on earth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was expected that in the afterlife they would do all the things they had loved most in life – i.e. fishing, hunting, feasting, and sailing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6938" y="1556493"/>
            <a:ext cx="3383306" cy="28847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36938" y="4441265"/>
            <a:ext cx="3334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Egyptians Hunting in the Afterlife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93742" y="75174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Mac’s History</a:t>
            </a:r>
          </a:p>
        </p:txBody>
      </p:sp>
    </p:spTree>
    <p:extLst>
      <p:ext uri="{BB962C8B-B14F-4D97-AF65-F5344CB8AC3E}">
        <p14:creationId xmlns:p14="http://schemas.microsoft.com/office/powerpoint/2010/main" val="116578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Afterlife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30028" y="1210813"/>
            <a:ext cx="7890215" cy="3857513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Egyptian’s life and their death would be measured in accordance with the principle of Ma’at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Any Egyptian, regardless of social class, could reach the afterlife but there were two basic requirements: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Their body was preserved in a lifelike form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had the items needed for the afterlife</a:t>
            </a:r>
          </a:p>
          <a:p>
            <a:pPr marL="571500" indent="-514350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items and personal effects would be placed in the tomb to assist in the journey to the afterlife</a:t>
            </a:r>
          </a:p>
          <a:p>
            <a:pPr marL="571500" indent="-514350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possessions would be quite different depending on if the individual was a peasant or a noble –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Video 2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93742" y="75174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Mac’s History</a:t>
            </a:r>
          </a:p>
        </p:txBody>
      </p:sp>
    </p:spTree>
    <p:extLst>
      <p:ext uri="{BB962C8B-B14F-4D97-AF65-F5344CB8AC3E}">
        <p14:creationId xmlns:p14="http://schemas.microsoft.com/office/powerpoint/2010/main" val="323589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Egyptian Gods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1"/>
          </p:nvPr>
        </p:nvSpPr>
        <p:spPr>
          <a:xfrm>
            <a:off x="1030027" y="1631157"/>
            <a:ext cx="4438006" cy="3368600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Identified as the sun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 chief cult center was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Iunu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(Heliopolis)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Head of nine gods known as the Ennead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Created the world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Supreme judge of the dead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Ra (Re)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3823" y="1450003"/>
            <a:ext cx="1516172" cy="33261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5578"/>
          <a:stretch/>
        </p:blipFill>
        <p:spPr>
          <a:xfrm>
            <a:off x="7121656" y="1648020"/>
            <a:ext cx="1889082" cy="29811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93742" y="75174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Mac’s History</a:t>
            </a:r>
          </a:p>
        </p:txBody>
      </p:sp>
    </p:spTree>
    <p:extLst>
      <p:ext uri="{BB962C8B-B14F-4D97-AF65-F5344CB8AC3E}">
        <p14:creationId xmlns:p14="http://schemas.microsoft.com/office/powerpoint/2010/main" val="1727633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17140" y="3578288"/>
            <a:ext cx="8226860" cy="1432319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Judgment of the dead according to the Ancient Egyptians</a:t>
            </a:r>
          </a:p>
          <a:p>
            <a:pPr>
              <a:lnSpc>
                <a:spcPct val="90000"/>
              </a:lnSpc>
            </a:pPr>
            <a:r>
              <a:rPr lang="en-US" sz="6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panel of 14 judges took account of the deeds in life of the deceased</a:t>
            </a:r>
          </a:p>
          <a:p>
            <a:pPr>
              <a:lnSpc>
                <a:spcPct val="90000"/>
              </a:lnSpc>
            </a:pPr>
            <a:r>
              <a:rPr lang="en-US" sz="6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Anubis would weigh the heart against the feather of Ma</a:t>
            </a:r>
            <a:r>
              <a:rPr lang="ja-JP" altLang="en-US" sz="6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en-US" sz="6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</a:p>
          <a:p>
            <a:pPr>
              <a:lnSpc>
                <a:spcPct val="90000"/>
              </a:lnSpc>
            </a:pPr>
            <a:r>
              <a:rPr lang="en-US" sz="6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the heart is heavy, it is full of sin and will be devoured by Ammit (crocodile head)</a:t>
            </a:r>
          </a:p>
          <a:p>
            <a:pPr>
              <a:lnSpc>
                <a:spcPct val="90000"/>
              </a:lnSpc>
            </a:pPr>
            <a:r>
              <a:rPr lang="en-US" sz="6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Thoth then makes a record of the outcome</a:t>
            </a:r>
          </a:p>
          <a:p>
            <a:pPr>
              <a:lnSpc>
                <a:spcPct val="90000"/>
              </a:lnSpc>
            </a:pPr>
            <a:r>
              <a:rPr lang="en-US" sz="6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deceased is then brought before Osiris by Horus for final judgment</a:t>
            </a:r>
          </a:p>
        </p:txBody>
      </p:sp>
      <p:pic>
        <p:nvPicPr>
          <p:cNvPr id="6" name="Picture 9" descr="funerary"/>
          <p:cNvPicPr>
            <a:picLocks noGrp="1" noChangeAspect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7140" y="0"/>
            <a:ext cx="8113972" cy="3246162"/>
          </a:xfrm>
          <a:noFill/>
        </p:spPr>
      </p:pic>
      <p:sp>
        <p:nvSpPr>
          <p:cNvPr id="2" name="TextBox 1"/>
          <p:cNvSpPr txBox="1"/>
          <p:nvPr/>
        </p:nvSpPr>
        <p:spPr>
          <a:xfrm>
            <a:off x="2721513" y="3208956"/>
            <a:ext cx="1491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Deceased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1576210" y="1065834"/>
            <a:ext cx="1270039" cy="218032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1576210" y="3027422"/>
            <a:ext cx="1043246" cy="408192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2" idx="3"/>
          </p:cNvCxnSpPr>
          <p:nvPr/>
        </p:nvCxnSpPr>
        <p:spPr>
          <a:xfrm flipV="1">
            <a:off x="4213290" y="2990216"/>
            <a:ext cx="980264" cy="403406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093742" y="75174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Mac’s History</a:t>
            </a:r>
          </a:p>
        </p:txBody>
      </p:sp>
    </p:spTree>
    <p:extLst>
      <p:ext uri="{BB962C8B-B14F-4D97-AF65-F5344CB8AC3E}">
        <p14:creationId xmlns:p14="http://schemas.microsoft.com/office/powerpoint/2010/main" val="172266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Mummification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30028" y="1210813"/>
            <a:ext cx="5677319" cy="3799793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Unclear when first begun but by the New Kingdom it had been perfected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Focused on Egyptian belief of the importance of preserving the body for the afterlife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afterlife was a paradise for Egyptians who earned the right to get there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Body covered with natron and dried for up to 70 days then wrapped in linen and coated with resins and oils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funerary mask first appeared during 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Middle Kingdom</a:t>
            </a:r>
          </a:p>
        </p:txBody>
      </p:sp>
      <p:pic>
        <p:nvPicPr>
          <p:cNvPr id="6" name="Picture 4" descr="mummy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22" b="95197" l="21858" r="803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262" y="1210813"/>
            <a:ext cx="1469712" cy="3679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inner coffi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32" b="96288" l="9290" r="88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921" y="1210813"/>
            <a:ext cx="1437944" cy="3601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7347" y="1670777"/>
            <a:ext cx="2212897" cy="28317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93742" y="75174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Mac’s History</a:t>
            </a:r>
          </a:p>
        </p:txBody>
      </p:sp>
    </p:spTree>
    <p:extLst>
      <p:ext uri="{BB962C8B-B14F-4D97-AF65-F5344CB8AC3E}">
        <p14:creationId xmlns:p14="http://schemas.microsoft.com/office/powerpoint/2010/main" val="405344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Mummification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0028" y="1296851"/>
            <a:ext cx="7890216" cy="3838433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lungs, stomach, intestines, and liver were removed and placed in canopic jars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jars were closed with stoppers 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shape of four heads specific 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each organ: jackal, human, 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baboon, and falcon, the four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protective spirits called the four 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sons of Horus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brain was believed to be worthless and discarded after being drawn out through the nasal cavity </a:t>
            </a:r>
          </a:p>
        </p:txBody>
      </p:sp>
      <p:pic>
        <p:nvPicPr>
          <p:cNvPr id="5" name="Picture 4" descr="Canopic Jars 2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2000" y1="22500" x2="22250" y2="69500"/>
                        <a14:foregroundMark x1="42500" y1="18000" x2="43625" y2="69833"/>
                        <a14:foregroundMark x1="62375" y1="21667" x2="61750" y2="64333"/>
                        <a14:foregroundMark x1="65750" y1="70000" x2="65750" y2="70000"/>
                        <a14:foregroundMark x1="83500" y1="68000" x2="86125" y2="48167"/>
                        <a14:foregroundMark x1="82125" y1="19667" x2="82125" y2="19667"/>
                        <a14:foregroundMark x1="85000" y1="37833" x2="85000" y2="37833"/>
                        <a14:foregroundMark x1="84125" y1="31167" x2="84125" y2="31167"/>
                        <a14:foregroundMark x1="84500" y1="32833" x2="84500" y2="32833"/>
                        <a14:foregroundMark x1="84875" y1="34833" x2="84875" y2="34833"/>
                        <a14:foregroundMark x1="85125" y1="36667" x2="85125" y2="36667"/>
                        <a14:backgroundMark x1="31125" y1="32667" x2="30875" y2="65167"/>
                        <a14:backgroundMark x1="51000" y1="40500" x2="51250" y2="64000"/>
                        <a14:backgroundMark x1="70250" y1="42667" x2="70375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70" r="11733"/>
          <a:stretch/>
        </p:blipFill>
        <p:spPr>
          <a:xfrm>
            <a:off x="5752578" y="1296851"/>
            <a:ext cx="3391422" cy="32652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93742" y="75174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Mac’s History</a:t>
            </a:r>
          </a:p>
        </p:txBody>
      </p:sp>
    </p:spTree>
    <p:extLst>
      <p:ext uri="{BB962C8B-B14F-4D97-AF65-F5344CB8AC3E}">
        <p14:creationId xmlns:p14="http://schemas.microsoft.com/office/powerpoint/2010/main" val="130331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/>
              <a:t>Impact of Religion on Egyptian Society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en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 classes enjoyed the fruit of their labor and respected the many gifts of the Nile provided by the gods</a:t>
            </a:r>
          </a:p>
          <a:p>
            <a:pPr lvl="0"/>
            <a:r>
              <a:rPr lang="en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Males and females had equal authority in the home and disrespecting either parent could result in infanticide…kids accused of killing parents in retaliation were immediately killed without trial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7921" y="1210813"/>
            <a:ext cx="3542215" cy="21555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5353" y="2996393"/>
            <a:ext cx="3213953" cy="20033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93742" y="75174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Mac’s History</a:t>
            </a:r>
          </a:p>
        </p:txBody>
      </p:sp>
    </p:spTree>
    <p:extLst>
      <p:ext uri="{BB962C8B-B14F-4D97-AF65-F5344CB8AC3E}">
        <p14:creationId xmlns:p14="http://schemas.microsoft.com/office/powerpoint/2010/main" val="1118300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/>
              <a:t>Impact of Religion on Egyptian Society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030028" y="1200151"/>
            <a:ext cx="4882399" cy="3799606"/>
          </a:xfrm>
        </p:spPr>
        <p:txBody>
          <a:bodyPr>
            <a:normAutofit/>
          </a:bodyPr>
          <a:lstStyle/>
          <a:p>
            <a:pPr lvl="0"/>
            <a:r>
              <a:rPr lang="en-C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Women had legal rights and were not recognized as property</a:t>
            </a:r>
          </a:p>
          <a:p>
            <a:r>
              <a:rPr lang="en-C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Women did not have to be connected to a temple in any way to own and manage property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7371" y="1194034"/>
            <a:ext cx="2828412" cy="18837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0483" y="3184604"/>
            <a:ext cx="2779762" cy="18837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93742" y="75174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Mac’s History</a:t>
            </a:r>
          </a:p>
        </p:txBody>
      </p:sp>
    </p:spTree>
    <p:extLst>
      <p:ext uri="{BB962C8B-B14F-4D97-AF65-F5344CB8AC3E}">
        <p14:creationId xmlns:p14="http://schemas.microsoft.com/office/powerpoint/2010/main" val="57152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/>
              <a:t>Impact of Religion on Egyptian Society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03111" y="1210813"/>
            <a:ext cx="4916499" cy="3932687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Egyptians saw their gods </a:t>
            </a:r>
            <a:b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helpful providers</a:t>
            </a:r>
          </a:p>
          <a:p>
            <a:pPr lvl="1"/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Nile was stable, and flooding was predictable</a:t>
            </a:r>
          </a:p>
          <a:p>
            <a:pPr lvl="1"/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soil was nutrient rich </a:t>
            </a:r>
            <a:b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easy to work</a:t>
            </a:r>
          </a:p>
          <a:p>
            <a:pPr lvl="1"/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people did not believe their existence to be enslavement or punishment</a:t>
            </a:r>
          </a:p>
          <a:p>
            <a:r>
              <a:rPr lang="en-CA" dirty="0">
                <a:hlinkClick r:id="rId2"/>
              </a:rPr>
              <a:t>Video 3 </a:t>
            </a:r>
            <a:endParaRPr lang="en-CA" dirty="0"/>
          </a:p>
          <a:p>
            <a:pPr lvl="0"/>
            <a:endParaRPr lang="en-CA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126" y="3150292"/>
            <a:ext cx="3055744" cy="18945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93" y="1210812"/>
            <a:ext cx="3524652" cy="20938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93742" y="75174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Mac’s History</a:t>
            </a:r>
          </a:p>
        </p:txBody>
      </p:sp>
    </p:spTree>
    <p:extLst>
      <p:ext uri="{BB962C8B-B14F-4D97-AF65-F5344CB8AC3E}">
        <p14:creationId xmlns:p14="http://schemas.microsoft.com/office/powerpoint/2010/main" val="3239948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Egyptian Gods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1"/>
          </p:nvPr>
        </p:nvSpPr>
        <p:spPr>
          <a:xfrm>
            <a:off x="1030027" y="1631157"/>
            <a:ext cx="4438006" cy="3368600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Closely connected to the pharaohs of Egypt who were known as the “son of Ra”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 combined with other Egyptian gods at various points such as Horus (Ra-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Horakhty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and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Amun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Amun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-Ra)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 depicted as the sun’s disk, or as a falcon-headed man wearing a sun disc on his head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Ra (Re)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1295" y="1304111"/>
            <a:ext cx="2644950" cy="367354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93742" y="75174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Mac’s History</a:t>
            </a:r>
          </a:p>
        </p:txBody>
      </p:sp>
    </p:spTree>
    <p:extLst>
      <p:ext uri="{BB962C8B-B14F-4D97-AF65-F5344CB8AC3E}">
        <p14:creationId xmlns:p14="http://schemas.microsoft.com/office/powerpoint/2010/main" val="3964321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Egyptian Gods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1"/>
          </p:nvPr>
        </p:nvSpPr>
        <p:spPr>
          <a:xfrm>
            <a:off x="1030027" y="1631156"/>
            <a:ext cx="5051032" cy="3512343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Head of three gods/goddesses worshiped at Memphis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 wife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Sekhmet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was the lion-headed goddess, his son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Nefertem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was the lotus god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(Alternate creation story) 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Creator god – existed before all other things, brought the world into being with his thought and speech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Patron of craftsmen and architects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Depicted in the form of a mummified man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3200" dirty="0" err="1"/>
              <a:t>Ptah</a:t>
            </a:r>
            <a:endParaRPr lang="en-US" sz="3200" dirty="0"/>
          </a:p>
        </p:txBody>
      </p:sp>
      <p:pic>
        <p:nvPicPr>
          <p:cNvPr id="8" name="Picture 7" descr="Ptah_standi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096" y="1506871"/>
            <a:ext cx="1592367" cy="32743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6875" y="1631157"/>
            <a:ext cx="1332381" cy="29104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7756" y="1931053"/>
            <a:ext cx="1041655" cy="24413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093742" y="75174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Mac’s History</a:t>
            </a:r>
          </a:p>
        </p:txBody>
      </p:sp>
    </p:spTree>
    <p:extLst>
      <p:ext uri="{BB962C8B-B14F-4D97-AF65-F5344CB8AC3E}">
        <p14:creationId xmlns:p14="http://schemas.microsoft.com/office/powerpoint/2010/main" val="87004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Egyptian Gods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1"/>
          </p:nvPr>
        </p:nvSpPr>
        <p:spPr>
          <a:xfrm>
            <a:off x="1030027" y="1631157"/>
            <a:ext cx="4174867" cy="3368600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 the Ancient Egyptian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concept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truth, balance, order, law, morality, and justice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Also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personified as a goddess who set the order of the universe from chaos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3200" dirty="0" err="1"/>
              <a:t>Ma’at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5860" y="1318944"/>
            <a:ext cx="1776561" cy="36808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5195" y="2131667"/>
            <a:ext cx="1725558" cy="2580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93742" y="75174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Mac’s History</a:t>
            </a:r>
          </a:p>
        </p:txBody>
      </p:sp>
    </p:spTree>
    <p:extLst>
      <p:ext uri="{BB962C8B-B14F-4D97-AF65-F5344CB8AC3E}">
        <p14:creationId xmlns:p14="http://schemas.microsoft.com/office/powerpoint/2010/main" val="3035559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Egyptian Gods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1"/>
          </p:nvPr>
        </p:nvSpPr>
        <p:spPr>
          <a:xfrm>
            <a:off x="1030027" y="1631157"/>
            <a:ext cx="7890217" cy="2074255"/>
          </a:xfrm>
        </p:spPr>
        <p:txBody>
          <a:bodyPr>
            <a:normAutofit fontScale="925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Responsible for weighing of souls in the underworld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Pharaohs are often depicted with the emblems of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Ma’at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emphasize their role in upholding laws of the Creator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3200" dirty="0" err="1"/>
              <a:t>Ma’at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2707" y="2998411"/>
            <a:ext cx="5797538" cy="21450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028" y="3388052"/>
            <a:ext cx="2006475" cy="161724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93742" y="75174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Mac’s History</a:t>
            </a:r>
          </a:p>
        </p:txBody>
      </p:sp>
    </p:spTree>
    <p:extLst>
      <p:ext uri="{BB962C8B-B14F-4D97-AF65-F5344CB8AC3E}">
        <p14:creationId xmlns:p14="http://schemas.microsoft.com/office/powerpoint/2010/main" val="89590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Egyptian Gods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1"/>
          </p:nvPr>
        </p:nvSpPr>
        <p:spPr>
          <a:xfrm>
            <a:off x="1030027" y="1631157"/>
            <a:ext cx="4943166" cy="3368600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God of the underworld,  resurrection, the Inundation (flooding), and vegetation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Chief judge of the Underworld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 an enlightened king of Egypt, murdered by his brother Seth/Set but was resurrected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Worshiped at Abydos, his chief cult center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Osiris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5830" y="1424516"/>
            <a:ext cx="1646154" cy="35752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1984" y="1864677"/>
            <a:ext cx="1818260" cy="24696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93742" y="75174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Mac’s History</a:t>
            </a:r>
          </a:p>
        </p:txBody>
      </p:sp>
    </p:spTree>
    <p:extLst>
      <p:ext uri="{BB962C8B-B14F-4D97-AF65-F5344CB8AC3E}">
        <p14:creationId xmlns:p14="http://schemas.microsoft.com/office/powerpoint/2010/main" val="3032999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Egyptian Gods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1"/>
          </p:nvPr>
        </p:nvSpPr>
        <p:spPr>
          <a:xfrm>
            <a:off x="1030027" y="1631157"/>
            <a:ext cx="4943166" cy="3368600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According to the myth of Osiris he was the first to be mummified in Egypt linking mummification with resurrection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Celebrated and revered by the Egyptians for the hope of eternal life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Represented as a mummified king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Osiris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599" y="1314823"/>
            <a:ext cx="2595645" cy="36725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93742" y="75174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Mac’s History</a:t>
            </a:r>
          </a:p>
        </p:txBody>
      </p:sp>
    </p:spTree>
    <p:extLst>
      <p:ext uri="{BB962C8B-B14F-4D97-AF65-F5344CB8AC3E}">
        <p14:creationId xmlns:p14="http://schemas.microsoft.com/office/powerpoint/2010/main" val="2283194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4033</TotalTime>
  <Words>1708</Words>
  <Application>Microsoft Office PowerPoint</Application>
  <PresentationFormat>On-screen Show (16:9)</PresentationFormat>
  <Paragraphs>211</Paragraphs>
  <Slides>35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Times New Roman</vt:lpstr>
      <vt:lpstr>Office Theme</vt:lpstr>
      <vt:lpstr>Egyptian Mythology &amp;  Spiritual Beliefs</vt:lpstr>
      <vt:lpstr>Egyptian Religion</vt:lpstr>
      <vt:lpstr>Egyptian Gods</vt:lpstr>
      <vt:lpstr>Egyptian Gods</vt:lpstr>
      <vt:lpstr>Egyptian Gods</vt:lpstr>
      <vt:lpstr>Egyptian Gods</vt:lpstr>
      <vt:lpstr>Egyptian Gods</vt:lpstr>
      <vt:lpstr>Egyptian Gods</vt:lpstr>
      <vt:lpstr>Egyptian Gods</vt:lpstr>
      <vt:lpstr>Egyptian Gods</vt:lpstr>
      <vt:lpstr>Egyptian Gods</vt:lpstr>
      <vt:lpstr>Egyptian Gods</vt:lpstr>
      <vt:lpstr>Egyptian Gods</vt:lpstr>
      <vt:lpstr>Egyptian Gods</vt:lpstr>
      <vt:lpstr>Egyptian Gods</vt:lpstr>
      <vt:lpstr>Egyptian Gods</vt:lpstr>
      <vt:lpstr>Egyptian Gods</vt:lpstr>
      <vt:lpstr>Egyptian Gods</vt:lpstr>
      <vt:lpstr>Egyptian Gods</vt:lpstr>
      <vt:lpstr>Egyptian Gods</vt:lpstr>
      <vt:lpstr>Egyptian Gods</vt:lpstr>
      <vt:lpstr>Egyptian Gods</vt:lpstr>
      <vt:lpstr>Egyptian Priests</vt:lpstr>
      <vt:lpstr>Egyptian Priests</vt:lpstr>
      <vt:lpstr>Book of the Dead</vt:lpstr>
      <vt:lpstr>Book of the Dead</vt:lpstr>
      <vt:lpstr>Book of the Dead</vt:lpstr>
      <vt:lpstr>The Afterlife</vt:lpstr>
      <vt:lpstr>The Afterlife</vt:lpstr>
      <vt:lpstr>PowerPoint Presentation</vt:lpstr>
      <vt:lpstr>Mummification</vt:lpstr>
      <vt:lpstr>Mummification</vt:lpstr>
      <vt:lpstr>Impact of Religion on Egyptian Society</vt:lpstr>
      <vt:lpstr>Impact of Religion on Egyptian Society</vt:lpstr>
      <vt:lpstr>Impact of Religion on Egyptian Society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Rise and Spread of Christianity</dc:title>
  <dc:creator>Chanda Kolibas</dc:creator>
  <cp:lastModifiedBy>Janet Lewis</cp:lastModifiedBy>
  <cp:revision>148</cp:revision>
  <dcterms:created xsi:type="dcterms:W3CDTF">2014-02-13T00:00:13Z</dcterms:created>
  <dcterms:modified xsi:type="dcterms:W3CDTF">2024-03-01T18:07:08Z</dcterms:modified>
</cp:coreProperties>
</file>