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9" d="100"/>
          <a:sy n="69" d="100"/>
        </p:scale>
        <p:origin x="-1584"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CA"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15" name="Date Placeholder 14"/>
          <p:cNvSpPr>
            <a:spLocks noGrp="1"/>
          </p:cNvSpPr>
          <p:nvPr>
            <p:ph type="dt" sz="half" idx="10"/>
          </p:nvPr>
        </p:nvSpPr>
        <p:spPr/>
        <p:txBody>
          <a:bodyPr/>
          <a:lstStyle/>
          <a:p>
            <a:fld id="{2069C06D-4ED8-42C6-905D-CA84CA1B6CBF}" type="datetime2">
              <a:rPr lang="en-US" smtClean="0"/>
              <a:t>Monday, October 17, 16</a:t>
            </a:fld>
            <a:endParaRPr lang="en-US" dirty="0"/>
          </a:p>
        </p:txBody>
      </p:sp>
      <p:sp>
        <p:nvSpPr>
          <p:cNvPr id="16" name="Slide Number Placeholder 15"/>
          <p:cNvSpPr>
            <a:spLocks noGrp="1"/>
          </p:cNvSpPr>
          <p:nvPr>
            <p:ph type="sldNum" sz="quarter" idx="11"/>
          </p:nvPr>
        </p:nvSpPr>
        <p:spPr/>
        <p:txBody>
          <a:bodyPr/>
          <a:lstStyle/>
          <a:p>
            <a:fld id="{1789C0F2-17E0-497A-9BBE-0C73201AAFE3}"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A56EEE0E-EDB0-4D84-86B0-50833DF22902}" type="datetime2">
              <a:rPr lang="en-US" smtClean="0"/>
              <a:t>Monday, October 17, 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CA"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10"/>
          </p:nvPr>
        </p:nvSpPr>
        <p:spPr/>
        <p:txBody>
          <a:bodyPr/>
          <a:lstStyle/>
          <a:p>
            <a:fld id="{5114372C-B5AB-4C39-B273-B99224EB4DD5}" type="datetime2">
              <a:rPr lang="en-US" smtClean="0"/>
              <a:t>Monday, October 17, 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13" name="Title 12"/>
          <p:cNvSpPr>
            <a:spLocks noGrp="1"/>
          </p:cNvSpPr>
          <p:nvPr>
            <p:ph type="title"/>
          </p:nvPr>
        </p:nvSpPr>
        <p:spPr/>
        <p:txBody>
          <a:bodyPr/>
          <a:lstStyle/>
          <a:p>
            <a:r>
              <a:rPr lang="en-CA" smtClean="0"/>
              <a:t>Click to edit Master title style</a:t>
            </a:r>
            <a:endParaRPr lang="en-US"/>
          </a:p>
        </p:txBody>
      </p:sp>
      <p:sp>
        <p:nvSpPr>
          <p:cNvPr id="14" name="Date Placeholder 13"/>
          <p:cNvSpPr>
            <a:spLocks noGrp="1"/>
          </p:cNvSpPr>
          <p:nvPr>
            <p:ph type="dt" sz="half" idx="10"/>
          </p:nvPr>
        </p:nvSpPr>
        <p:spPr/>
        <p:txBody>
          <a:bodyPr/>
          <a:lstStyle/>
          <a:p>
            <a:fld id="{14CB1CAA-32CD-4B55-B92A-B8F0843CACF4}" type="datetime2">
              <a:rPr lang="en-US" smtClean="0"/>
              <a:t>Monday, October 17, 16</a:t>
            </a:fld>
            <a:endParaRPr lang="en-US" dirty="0"/>
          </a:p>
        </p:txBody>
      </p:sp>
      <p:sp>
        <p:nvSpPr>
          <p:cNvPr id="15" name="Slide Number Placeholder 14"/>
          <p:cNvSpPr>
            <a:spLocks noGrp="1"/>
          </p:cNvSpPr>
          <p:nvPr>
            <p:ph type="sldNum" sz="quarter" idx="11"/>
          </p:nvPr>
        </p:nvSpPr>
        <p:spPr/>
        <p:txBody>
          <a:bodyPr/>
          <a:lstStyle/>
          <a:p>
            <a:fld id="{1789C0F2-17E0-497A-9BBE-0C73201AAFE3}"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12" name="Date Placeholder 11"/>
          <p:cNvSpPr>
            <a:spLocks noGrp="1"/>
          </p:cNvSpPr>
          <p:nvPr>
            <p:ph type="dt" sz="half" idx="10"/>
          </p:nvPr>
        </p:nvSpPr>
        <p:spPr/>
        <p:txBody>
          <a:bodyPr/>
          <a:lstStyle/>
          <a:p>
            <a:fld id="{3AD8CDC4-3D19-4983-B478-82F6B8E5AB66}" type="datetime2">
              <a:rPr lang="en-US" smtClean="0"/>
              <a:t>Monday, October 17, 16</a:t>
            </a:fld>
            <a:endParaRPr lang="en-US" dirty="0"/>
          </a:p>
        </p:txBody>
      </p:sp>
      <p:sp>
        <p:nvSpPr>
          <p:cNvPr id="13" name="Slide Number Placeholder 12"/>
          <p:cNvSpPr>
            <a:spLocks noGrp="1"/>
          </p:cNvSpPr>
          <p:nvPr>
            <p:ph type="sldNum" sz="quarter" idx="11"/>
          </p:nvPr>
        </p:nvSpPr>
        <p:spPr/>
        <p:txBody>
          <a:bodyPr/>
          <a:lstStyle/>
          <a:p>
            <a:fld id="{1789C0F2-17E0-497A-9BBE-0C73201AAFE3}"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CA"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4B82477-D5D3-4181-8C11-75D0F2433A87}" type="datetime2">
              <a:rPr lang="en-US" smtClean="0"/>
              <a:t>Monday, October 17, 16</a:t>
            </a:fld>
            <a:endParaRPr lang="en-US" dirty="0"/>
          </a:p>
        </p:txBody>
      </p:sp>
      <p:sp>
        <p:nvSpPr>
          <p:cNvPr id="9" name="Slide Number Placeholder 8"/>
          <p:cNvSpPr>
            <a:spLocks noGrp="1"/>
          </p:cNvSpPr>
          <p:nvPr>
            <p:ph type="sldNum" sz="quarter" idx="11"/>
          </p:nvPr>
        </p:nvSpPr>
        <p:spPr/>
        <p:txBody>
          <a:bodyPr/>
          <a:lstStyle/>
          <a:p>
            <a:fld id="{1789C0F2-17E0-497A-9BBE-0C73201AAFE3}"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
        <p:nvSpPr>
          <p:cNvPr id="11" name="Title 10"/>
          <p:cNvSpPr>
            <a:spLocks noGrp="1"/>
          </p:cNvSpPr>
          <p:nvPr>
            <p:ph type="title"/>
          </p:nvPr>
        </p:nvSpPr>
        <p:spPr/>
        <p:txBody>
          <a:bodyPr/>
          <a:lstStyle/>
          <a:p>
            <a:r>
              <a:rPr lang="en-CA"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CA" smtClean="0"/>
              <a:t>Click to edit Master title style</a:t>
            </a:r>
            <a:endParaRPr lang="en-US" dirty="0"/>
          </a:p>
        </p:txBody>
      </p:sp>
      <p:sp>
        <p:nvSpPr>
          <p:cNvPr id="14" name="Date Placeholder 13"/>
          <p:cNvSpPr>
            <a:spLocks noGrp="1"/>
          </p:cNvSpPr>
          <p:nvPr>
            <p:ph type="dt" sz="half" idx="10"/>
          </p:nvPr>
        </p:nvSpPr>
        <p:spPr/>
        <p:txBody>
          <a:bodyPr/>
          <a:lstStyle/>
          <a:p>
            <a:fld id="{213E253B-1893-4367-8BAE-DF4BC10DC578}" type="datetime2">
              <a:rPr lang="en-US" smtClean="0"/>
              <a:t>Monday, October 17, 16</a:t>
            </a:fld>
            <a:endParaRPr lang="en-US" dirty="0"/>
          </a:p>
        </p:txBody>
      </p:sp>
      <p:sp>
        <p:nvSpPr>
          <p:cNvPr id="15" name="Slide Number Placeholder 14"/>
          <p:cNvSpPr>
            <a:spLocks noGrp="1"/>
          </p:cNvSpPr>
          <p:nvPr>
            <p:ph type="sldNum" sz="quarter" idx="11"/>
          </p:nvPr>
        </p:nvSpPr>
        <p:spPr/>
        <p:txBody>
          <a:bodyPr/>
          <a:lstStyle/>
          <a:p>
            <a:fld id="{1789C0F2-17E0-497A-9BBE-0C73201AAFE3}"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smtClean="0"/>
              <a:t>Click to edit Master title style</a:t>
            </a:r>
            <a:endParaRPr lang="en-US"/>
          </a:p>
        </p:txBody>
      </p:sp>
      <p:sp>
        <p:nvSpPr>
          <p:cNvPr id="7" name="Date Placeholder 6"/>
          <p:cNvSpPr>
            <a:spLocks noGrp="1"/>
          </p:cNvSpPr>
          <p:nvPr>
            <p:ph type="dt" sz="half" idx="10"/>
          </p:nvPr>
        </p:nvSpPr>
        <p:spPr/>
        <p:txBody>
          <a:bodyPr/>
          <a:lstStyle/>
          <a:p>
            <a:fld id="{8B62300D-25B3-4603-86C9-4CB776489F00}" type="datetime2">
              <a:rPr lang="en-US" smtClean="0"/>
              <a:t>Monday, October 17, 16</a:t>
            </a:fld>
            <a:endParaRPr lang="en-US" dirty="0"/>
          </a:p>
        </p:txBody>
      </p:sp>
      <p:sp>
        <p:nvSpPr>
          <p:cNvPr id="8" name="Slide Number Placeholder 7"/>
          <p:cNvSpPr>
            <a:spLocks noGrp="1"/>
          </p:cNvSpPr>
          <p:nvPr>
            <p:ph type="sldNum" sz="quarter" idx="11"/>
          </p:nvPr>
        </p:nvSpPr>
        <p:spPr/>
        <p:txBody>
          <a:bodyPr/>
          <a:lstStyle/>
          <a:p>
            <a:fld id="{1789C0F2-17E0-497A-9BBE-0C73201AAFE3}"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6314AD9-FCC8-48B7-B85B-012A91320DFF}" type="datetime2">
              <a:rPr lang="en-US" smtClean="0"/>
              <a:t>Monday, October 17, 16</a:t>
            </a:fld>
            <a:endParaRPr lang="en-US" dirty="0"/>
          </a:p>
        </p:txBody>
      </p:sp>
      <p:sp>
        <p:nvSpPr>
          <p:cNvPr id="6" name="Slide Number Placeholder 5"/>
          <p:cNvSpPr>
            <a:spLocks noGrp="1"/>
          </p:cNvSpPr>
          <p:nvPr>
            <p:ph type="sldNum" sz="quarter" idx="11"/>
          </p:nvPr>
        </p:nvSpPr>
        <p:spPr/>
        <p:txBody>
          <a:bodyPr/>
          <a:lstStyle/>
          <a:p>
            <a:fld id="{1789C0F2-17E0-497A-9BBE-0C73201AAFE3}" type="slidenum">
              <a:rPr lang="en-US" smtClean="0"/>
              <a:pPr/>
              <a:t>‹#›</a:t>
            </a:fld>
            <a:endParaRPr lang="en-US" dirty="0"/>
          </a:p>
        </p:txBody>
      </p:sp>
      <p:sp>
        <p:nvSpPr>
          <p:cNvPr id="7" name="Footer Placeholder 6"/>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15" name="Date Placeholder 14"/>
          <p:cNvSpPr>
            <a:spLocks noGrp="1"/>
          </p:cNvSpPr>
          <p:nvPr>
            <p:ph type="dt" sz="half" idx="10"/>
          </p:nvPr>
        </p:nvSpPr>
        <p:spPr/>
        <p:txBody>
          <a:bodyPr/>
          <a:lstStyle/>
          <a:p>
            <a:fld id="{3182DC50-D5DB-4F94-B367-9876CD2C4012}" type="datetime2">
              <a:rPr lang="en-US" smtClean="0"/>
              <a:t>Monday, October 17, 16</a:t>
            </a:fld>
            <a:endParaRPr lang="en-US" dirty="0"/>
          </a:p>
        </p:txBody>
      </p:sp>
      <p:sp>
        <p:nvSpPr>
          <p:cNvPr id="16" name="Slide Number Placeholder 15"/>
          <p:cNvSpPr>
            <a:spLocks noGrp="1"/>
          </p:cNvSpPr>
          <p:nvPr>
            <p:ph type="sldNum" sz="quarter" idx="11"/>
          </p:nvPr>
        </p:nvSpPr>
        <p:spPr/>
        <p:txBody>
          <a:bodyPr/>
          <a:lstStyle/>
          <a:p>
            <a:fld id="{1789C0F2-17E0-497A-9BBE-0C73201AAFE3}"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
        <p:nvSpPr>
          <p:cNvPr id="18" name="Title 17"/>
          <p:cNvSpPr>
            <a:spLocks noGrp="1"/>
          </p:cNvSpPr>
          <p:nvPr>
            <p:ph type="title"/>
          </p:nvPr>
        </p:nvSpPr>
        <p:spPr/>
        <p:txBody>
          <a:bodyPr/>
          <a:lstStyle/>
          <a:p>
            <a:r>
              <a:rPr lang="en-CA"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CA" smtClean="0"/>
              <a:t>Click to edit Master title style</a:t>
            </a:r>
            <a:endParaRPr lang="en-US"/>
          </a:p>
        </p:txBody>
      </p:sp>
      <p:sp>
        <p:nvSpPr>
          <p:cNvPr id="13" name="Date Placeholder 12"/>
          <p:cNvSpPr>
            <a:spLocks noGrp="1"/>
          </p:cNvSpPr>
          <p:nvPr>
            <p:ph type="dt" sz="half" idx="10"/>
          </p:nvPr>
        </p:nvSpPr>
        <p:spPr/>
        <p:txBody>
          <a:bodyPr/>
          <a:lstStyle/>
          <a:p>
            <a:fld id="{292EB412-E790-42EA-81FE-2925D3A43D91}" type="datetime2">
              <a:rPr lang="en-US" smtClean="0"/>
              <a:t>Monday, October 17, 16</a:t>
            </a:fld>
            <a:endParaRPr lang="en-US" dirty="0"/>
          </a:p>
        </p:txBody>
      </p:sp>
      <p:sp>
        <p:nvSpPr>
          <p:cNvPr id="14" name="Slide Number Placeholder 13"/>
          <p:cNvSpPr>
            <a:spLocks noGrp="1"/>
          </p:cNvSpPr>
          <p:nvPr>
            <p:ph type="sldNum" sz="quarter" idx="11"/>
          </p:nvPr>
        </p:nvSpPr>
        <p:spPr/>
        <p:txBody>
          <a:bodyPr/>
          <a:lstStyle/>
          <a:p>
            <a:fld id="{1789C0F2-17E0-497A-9BBE-0C73201AAFE3}" type="slidenum">
              <a:rPr lang="en-US" smtClean="0"/>
              <a:pPr/>
              <a:t>‹#›</a:t>
            </a:fld>
            <a:endParaRPr lang="en-US" dirty="0"/>
          </a:p>
        </p:txBody>
      </p:sp>
      <p:sp>
        <p:nvSpPr>
          <p:cNvPr id="15" name="Footer Placeholder 14"/>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CA"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0B385921-A91A-409C-921C-0E0EC1E750EC}" type="datetime2">
              <a:rPr lang="en-US" smtClean="0"/>
              <a:t>Monday, October 17, 16</a:t>
            </a:fld>
            <a:endParaRPr lang="en-US" dirty="0"/>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dirty="0"/>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1789C0F2-17E0-497A-9BBE-0C73201AAFE3}"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microsoft.com/office/2007/relationships/hdphoto" Target="../media/hdphoto1.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1338" y="957037"/>
            <a:ext cx="4270575" cy="5703173"/>
          </a:xfrm>
        </p:spPr>
        <p:txBody>
          <a:bodyPr/>
          <a:lstStyle/>
          <a:p>
            <a:r>
              <a:rPr lang="en-US" dirty="0" smtClean="0"/>
              <a:t>Women, </a:t>
            </a:r>
            <a:br>
              <a:rPr lang="en-US" dirty="0" smtClean="0"/>
            </a:br>
            <a:r>
              <a:rPr lang="en-US" dirty="0" smtClean="0"/>
              <a:t>Fur </a:t>
            </a:r>
            <a:br>
              <a:rPr lang="en-US" dirty="0" smtClean="0"/>
            </a:br>
            <a:r>
              <a:rPr lang="en-US" dirty="0" smtClean="0"/>
              <a:t>Trade, </a:t>
            </a:r>
            <a:br>
              <a:rPr lang="en-US" dirty="0" smtClean="0"/>
            </a:br>
            <a:r>
              <a:rPr lang="en-US" dirty="0" smtClean="0"/>
              <a:t>and </a:t>
            </a:r>
            <a:br>
              <a:rPr lang="en-US" dirty="0" smtClean="0"/>
            </a:br>
            <a:r>
              <a:rPr lang="en-US" dirty="0" smtClean="0"/>
              <a:t>a </a:t>
            </a:r>
            <a:br>
              <a:rPr lang="en-US" dirty="0" smtClean="0"/>
            </a:br>
            <a:r>
              <a:rPr lang="en-US" dirty="0" smtClean="0"/>
              <a:t>Changing </a:t>
            </a:r>
            <a:br>
              <a:rPr lang="en-US" dirty="0" smtClean="0"/>
            </a:br>
            <a:r>
              <a:rPr lang="en-US" dirty="0" smtClean="0"/>
              <a:t>Way of Life</a:t>
            </a:r>
            <a:endParaRPr lang="en-US" dirty="0"/>
          </a:p>
        </p:txBody>
      </p:sp>
      <p:pic>
        <p:nvPicPr>
          <p:cNvPr id="5" name="Picture 4" descr="180_Coast_Salish_Peopl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8913" y="516372"/>
            <a:ext cx="2286000" cy="3162300"/>
          </a:xfrm>
          <a:prstGeom prst="rect">
            <a:avLst/>
          </a:prstGeom>
        </p:spPr>
      </p:pic>
      <p:pic>
        <p:nvPicPr>
          <p:cNvPr id="6" name="Picture 5" descr="2c8545bed03ef9a6e82dfdfae23c62e5.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42428" y="1987693"/>
            <a:ext cx="3399087" cy="4488471"/>
          </a:xfrm>
          <a:prstGeom prst="rect">
            <a:avLst/>
          </a:prstGeom>
        </p:spPr>
      </p:pic>
    </p:spTree>
    <p:extLst>
      <p:ext uri="{BB962C8B-B14F-4D97-AF65-F5344CB8AC3E}">
        <p14:creationId xmlns:p14="http://schemas.microsoft.com/office/powerpoint/2010/main" val="416899028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50800"/>
            <a:ext cx="3957645" cy="5907200"/>
          </a:xfrm>
        </p:spPr>
        <p:txBody>
          <a:bodyPr>
            <a:normAutofit/>
          </a:bodyPr>
          <a:lstStyle/>
          <a:p>
            <a:r>
              <a:rPr lang="en-US" dirty="0" smtClean="0"/>
              <a:t>Women are often overlooked in the fur </a:t>
            </a:r>
            <a:r>
              <a:rPr lang="en-US" dirty="0"/>
              <a:t>t</a:t>
            </a:r>
            <a:r>
              <a:rPr lang="en-US" dirty="0" smtClean="0"/>
              <a:t>rade as men usually took the lead in both trapping and trading. </a:t>
            </a:r>
          </a:p>
          <a:p>
            <a:r>
              <a:rPr lang="en-US" dirty="0" smtClean="0"/>
              <a:t>Women, however, were key to providing for their families while the men were away for long periods of times looking for furs. </a:t>
            </a:r>
          </a:p>
          <a:p>
            <a:r>
              <a:rPr lang="en-US" dirty="0" smtClean="0"/>
              <a:t>Women often prepared the furs and also cleaned and dried the salmon for preservation. </a:t>
            </a:r>
          </a:p>
          <a:p>
            <a:pPr marL="18288" indent="0">
              <a:buNone/>
            </a:pPr>
            <a:endParaRPr lang="en-US" dirty="0"/>
          </a:p>
        </p:txBody>
      </p:sp>
      <p:sp>
        <p:nvSpPr>
          <p:cNvPr id="3" name="Title 2"/>
          <p:cNvSpPr>
            <a:spLocks noGrp="1"/>
          </p:cNvSpPr>
          <p:nvPr>
            <p:ph type="title"/>
          </p:nvPr>
        </p:nvSpPr>
        <p:spPr>
          <a:xfrm>
            <a:off x="188195" y="36400"/>
            <a:ext cx="7543800" cy="914400"/>
          </a:xfrm>
        </p:spPr>
        <p:txBody>
          <a:bodyPr/>
          <a:lstStyle/>
          <a:p>
            <a:r>
              <a:rPr lang="en-US" dirty="0" smtClean="0"/>
              <a:t>Women in the Fur Trade</a:t>
            </a:r>
            <a:endParaRPr lang="en-US" dirty="0"/>
          </a:p>
        </p:txBody>
      </p:sp>
      <p:pic>
        <p:nvPicPr>
          <p:cNvPr id="4" name="Picture 3" descr="468510647_3beef3e9f5_z.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6385" y="1085868"/>
            <a:ext cx="3889095" cy="5518131"/>
          </a:xfrm>
          <a:prstGeom prst="rect">
            <a:avLst/>
          </a:prstGeom>
        </p:spPr>
      </p:pic>
    </p:spTree>
    <p:extLst>
      <p:ext uri="{BB962C8B-B14F-4D97-AF65-F5344CB8AC3E}">
        <p14:creationId xmlns:p14="http://schemas.microsoft.com/office/powerpoint/2010/main" val="4429406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128" y="1256342"/>
            <a:ext cx="5671243" cy="5406110"/>
          </a:xfrm>
        </p:spPr>
        <p:txBody>
          <a:bodyPr>
            <a:normAutofit/>
          </a:bodyPr>
          <a:lstStyle/>
          <a:p>
            <a:r>
              <a:rPr lang="en-US" dirty="0" smtClean="0"/>
              <a:t>Women had their most significant role in the fur trade and in the future population of BC by marrying employees of the European fur trade.</a:t>
            </a:r>
          </a:p>
          <a:p>
            <a:r>
              <a:rPr lang="en-US" dirty="0" smtClean="0"/>
              <a:t>First Nations women frequently married company employees and they and their children would stay and live in the fort, thus becoming part of a new social, economic, and political relationship.</a:t>
            </a:r>
          </a:p>
          <a:p>
            <a:r>
              <a:rPr lang="en-US" dirty="0" smtClean="0"/>
              <a:t>In some cases, especially on the structured societies on the coast, these marriages were considered to be alliances between high ranking families and the officers of the trading post.  This formed an intense bond. </a:t>
            </a:r>
          </a:p>
          <a:p>
            <a:pPr marL="18288" indent="0">
              <a:buNone/>
            </a:pPr>
            <a:endParaRPr lang="en-US" dirty="0" smtClean="0"/>
          </a:p>
          <a:p>
            <a:endParaRPr lang="en-US" dirty="0"/>
          </a:p>
        </p:txBody>
      </p:sp>
      <p:sp>
        <p:nvSpPr>
          <p:cNvPr id="3" name="Title 2"/>
          <p:cNvSpPr>
            <a:spLocks noGrp="1"/>
          </p:cNvSpPr>
          <p:nvPr>
            <p:ph type="title"/>
          </p:nvPr>
        </p:nvSpPr>
        <p:spPr>
          <a:xfrm>
            <a:off x="0" y="-409"/>
            <a:ext cx="7543800" cy="914400"/>
          </a:xfrm>
        </p:spPr>
        <p:txBody>
          <a:bodyPr/>
          <a:lstStyle/>
          <a:p>
            <a:r>
              <a:rPr lang="en-US" dirty="0" smtClean="0"/>
              <a:t>Women &amp; Fort Life</a:t>
            </a:r>
            <a:endParaRPr lang="en-US" dirty="0"/>
          </a:p>
        </p:txBody>
      </p:sp>
      <p:pic>
        <p:nvPicPr>
          <p:cNvPr id="4" name="Picture 3" descr="230WHM-Lot-12-B1-F13-01.jpg"/>
          <p:cNvPicPr>
            <a:picLocks noChangeAspect="1"/>
          </p:cNvPicPr>
          <p:nvPr/>
        </p:nvPicPr>
        <p:blipFill>
          <a:blip r:embed="rId2" cstate="print">
            <a:extLst>
              <a:ext uri="{BEBA8EAE-BF5A-486C-A8C5-ECC9F3942E4B}">
                <a14:imgProps xmlns:a14="http://schemas.microsoft.com/office/drawing/2010/main">
                  <a14:imgLayer r:embed="rId3">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6019880" y="1858861"/>
            <a:ext cx="2447639" cy="3363952"/>
          </a:xfrm>
          <a:prstGeom prst="rect">
            <a:avLst/>
          </a:prstGeom>
        </p:spPr>
      </p:pic>
    </p:spTree>
    <p:extLst>
      <p:ext uri="{BB962C8B-B14F-4D97-AF65-F5344CB8AC3E}">
        <p14:creationId xmlns:p14="http://schemas.microsoft.com/office/powerpoint/2010/main" val="3514763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53892"/>
            <a:ext cx="9144000" cy="5804108"/>
          </a:xfrm>
        </p:spPr>
        <p:txBody>
          <a:bodyPr>
            <a:normAutofit/>
          </a:bodyPr>
          <a:lstStyle/>
          <a:p>
            <a:r>
              <a:rPr lang="en-US" dirty="0" smtClean="0"/>
              <a:t>Most marriages worked on a more personal level as Aboriginal women offered companionship for the employees. They also offered an environment of family. </a:t>
            </a:r>
          </a:p>
          <a:p>
            <a:r>
              <a:rPr lang="en-US" dirty="0" smtClean="0"/>
              <a:t>The women also performed the domestic duties. </a:t>
            </a:r>
          </a:p>
          <a:p>
            <a:r>
              <a:rPr lang="en-US" dirty="0" smtClean="0"/>
              <a:t>Women were not considered equals in European societies and First Nations women would have to operate within this social structure. </a:t>
            </a:r>
          </a:p>
          <a:p>
            <a:r>
              <a:rPr lang="en-US" dirty="0" smtClean="0"/>
              <a:t>The FN women also suffered from racial discrimination. </a:t>
            </a:r>
          </a:p>
          <a:p>
            <a:r>
              <a:rPr lang="en-US" dirty="0" smtClean="0"/>
              <a:t>Some women had happy loving marriages where both sides shared in traditional culture and interacted with both families.</a:t>
            </a:r>
          </a:p>
          <a:p>
            <a:r>
              <a:rPr lang="en-US" dirty="0" smtClean="0"/>
              <a:t>Women would give up a great deal in the process of marrying European. In some cases they would break down the racial barriers that existed between the two groups. </a:t>
            </a:r>
          </a:p>
          <a:p>
            <a:r>
              <a:rPr lang="en-US" dirty="0" smtClean="0"/>
              <a:t>For some men, however, these relationships were simply for convenience and would often be abandoned when they were to return to Europe. (</a:t>
            </a:r>
            <a:r>
              <a:rPr lang="en-US" dirty="0" err="1" smtClean="0"/>
              <a:t>pg</a:t>
            </a:r>
            <a:r>
              <a:rPr lang="en-US" dirty="0" smtClean="0"/>
              <a:t> 73 in text-</a:t>
            </a:r>
            <a:r>
              <a:rPr lang="en-US" dirty="0" err="1" smtClean="0"/>
              <a:t>Connoly</a:t>
            </a:r>
            <a:r>
              <a:rPr lang="en-US" dirty="0" smtClean="0"/>
              <a:t> v. </a:t>
            </a:r>
            <a:r>
              <a:rPr lang="en-US" dirty="0" err="1" smtClean="0"/>
              <a:t>Woolrich</a:t>
            </a:r>
            <a:r>
              <a:rPr lang="en-US" dirty="0" smtClean="0"/>
              <a:t>)</a:t>
            </a:r>
          </a:p>
          <a:p>
            <a:endParaRPr lang="en-US" dirty="0"/>
          </a:p>
        </p:txBody>
      </p:sp>
      <p:sp>
        <p:nvSpPr>
          <p:cNvPr id="3" name="Title 2"/>
          <p:cNvSpPr>
            <a:spLocks noGrp="1"/>
          </p:cNvSpPr>
          <p:nvPr>
            <p:ph type="title"/>
          </p:nvPr>
        </p:nvSpPr>
        <p:spPr>
          <a:xfrm>
            <a:off x="0" y="-118581"/>
            <a:ext cx="7543800" cy="914400"/>
          </a:xfrm>
        </p:spPr>
        <p:txBody>
          <a:bodyPr/>
          <a:lstStyle/>
          <a:p>
            <a:r>
              <a:rPr lang="en-US" dirty="0" smtClean="0"/>
              <a:t>Quality of Relationships</a:t>
            </a:r>
            <a:endParaRPr lang="en-US" dirty="0"/>
          </a:p>
        </p:txBody>
      </p:sp>
    </p:spTree>
    <p:extLst>
      <p:ext uri="{BB962C8B-B14F-4D97-AF65-F5344CB8AC3E}">
        <p14:creationId xmlns:p14="http://schemas.microsoft.com/office/powerpoint/2010/main" val="2468419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943" y="1311556"/>
            <a:ext cx="6094620" cy="5074827"/>
          </a:xfrm>
        </p:spPr>
        <p:txBody>
          <a:bodyPr>
            <a:normAutofit/>
          </a:bodyPr>
          <a:lstStyle/>
          <a:p>
            <a:r>
              <a:rPr lang="en-US" dirty="0" smtClean="0"/>
              <a:t>One of William and Suzanne Connolly’s children was to rise to the highest ranks of BC’s colonial society. </a:t>
            </a:r>
          </a:p>
          <a:p>
            <a:r>
              <a:rPr lang="en-US" dirty="0" smtClean="0"/>
              <a:t>Amelia Connolly would marry James Douglas while they were posted at Fort St. James and would become Lady Douglas when James was made governor of the colony of Vancouver Island. </a:t>
            </a:r>
          </a:p>
          <a:p>
            <a:r>
              <a:rPr lang="en-US" dirty="0" smtClean="0"/>
              <a:t>She understood Aboriginal customs and advised her husband in governing over both the European and Aboriginal peoples. </a:t>
            </a:r>
          </a:p>
          <a:p>
            <a:r>
              <a:rPr lang="en-US" dirty="0" smtClean="0"/>
              <a:t>This is an example of an Aboriginal woman bridging the gap between races. </a:t>
            </a:r>
          </a:p>
          <a:p>
            <a:endParaRPr lang="en-US" dirty="0"/>
          </a:p>
        </p:txBody>
      </p:sp>
      <p:sp>
        <p:nvSpPr>
          <p:cNvPr id="3" name="Title 2"/>
          <p:cNvSpPr>
            <a:spLocks noGrp="1"/>
          </p:cNvSpPr>
          <p:nvPr>
            <p:ph type="title"/>
          </p:nvPr>
        </p:nvSpPr>
        <p:spPr>
          <a:xfrm>
            <a:off x="0" y="228601"/>
            <a:ext cx="7543800" cy="914400"/>
          </a:xfrm>
        </p:spPr>
        <p:txBody>
          <a:bodyPr/>
          <a:lstStyle/>
          <a:p>
            <a:r>
              <a:rPr lang="en-US" dirty="0" smtClean="0"/>
              <a:t>Amelia Douglas</a:t>
            </a:r>
            <a:endParaRPr lang="en-US" dirty="0"/>
          </a:p>
        </p:txBody>
      </p:sp>
      <p:pic>
        <p:nvPicPr>
          <p:cNvPr id="4" name="Picture 3" descr="a-02833-WEB.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7692" y="1069384"/>
            <a:ext cx="2872216" cy="4067408"/>
          </a:xfrm>
          <a:prstGeom prst="rect">
            <a:avLst/>
          </a:prstGeom>
        </p:spPr>
      </p:pic>
    </p:spTree>
    <p:extLst>
      <p:ext uri="{BB962C8B-B14F-4D97-AF65-F5344CB8AC3E}">
        <p14:creationId xmlns:p14="http://schemas.microsoft.com/office/powerpoint/2010/main" val="2716484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1"/>
            <a:ext cx="6096000" cy="5714999"/>
          </a:xfrm>
        </p:spPr>
        <p:txBody>
          <a:bodyPr>
            <a:normAutofit lnSpcReduction="10000"/>
          </a:bodyPr>
          <a:lstStyle/>
          <a:p>
            <a:r>
              <a:rPr lang="en-US" dirty="0" smtClean="0"/>
              <a:t>On the Prairies, the children of Aboriginal women and the fur trade employees shared many customs, and a distinctive Metis culture with its own language and culture emerged. </a:t>
            </a:r>
          </a:p>
          <a:p>
            <a:r>
              <a:rPr lang="en-US" dirty="0" smtClean="0"/>
              <a:t>In BC this singular culture did not develop and many children of mixed marriages returned to their Aboriginal families, especially prior to the growth of settlements in the province. </a:t>
            </a:r>
          </a:p>
          <a:p>
            <a:r>
              <a:rPr lang="en-US" dirty="0" smtClean="0"/>
              <a:t>Some adopted to their Euro-Canadian culture and assimilated into mainstream culture.</a:t>
            </a:r>
          </a:p>
          <a:p>
            <a:r>
              <a:rPr lang="en-US" dirty="0" smtClean="0"/>
              <a:t>Others found themselves stuck between two worlds, never accepted into either group. </a:t>
            </a:r>
          </a:p>
          <a:p>
            <a:r>
              <a:rPr lang="en-US" dirty="0" smtClean="0"/>
              <a:t>These children were frequently called “half-breeds” which in BC had a very negative connotation.</a:t>
            </a:r>
          </a:p>
          <a:p>
            <a:r>
              <a:rPr lang="en-US" dirty="0" smtClean="0"/>
              <a:t>Within the status system, they would be deemed “non-status” and had no rights under the Indian Act. </a:t>
            </a:r>
            <a:endParaRPr lang="en-US" dirty="0"/>
          </a:p>
        </p:txBody>
      </p:sp>
      <p:sp>
        <p:nvSpPr>
          <p:cNvPr id="3" name="Title 2"/>
          <p:cNvSpPr>
            <a:spLocks noGrp="1"/>
          </p:cNvSpPr>
          <p:nvPr>
            <p:ph type="title"/>
          </p:nvPr>
        </p:nvSpPr>
        <p:spPr>
          <a:xfrm>
            <a:off x="0" y="0"/>
            <a:ext cx="7543800" cy="914400"/>
          </a:xfrm>
        </p:spPr>
        <p:txBody>
          <a:bodyPr/>
          <a:lstStyle/>
          <a:p>
            <a:r>
              <a:rPr lang="en-US" dirty="0" smtClean="0"/>
              <a:t>Mixed Ethnicities</a:t>
            </a:r>
            <a:endParaRPr lang="en-US" dirty="0"/>
          </a:p>
        </p:txBody>
      </p:sp>
      <p:pic>
        <p:nvPicPr>
          <p:cNvPr id="4" name="Picture 3" descr="8480e702e1eb1d2b73fa31b03999f9d6.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5200" y="927100"/>
            <a:ext cx="2864102" cy="4991100"/>
          </a:xfrm>
          <a:prstGeom prst="rect">
            <a:avLst/>
          </a:prstGeom>
        </p:spPr>
      </p:pic>
    </p:spTree>
    <p:extLst>
      <p:ext uri="{BB962C8B-B14F-4D97-AF65-F5344CB8AC3E}">
        <p14:creationId xmlns:p14="http://schemas.microsoft.com/office/powerpoint/2010/main" val="3366225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3980" y="914400"/>
            <a:ext cx="8980019" cy="5943600"/>
          </a:xfrm>
        </p:spPr>
        <p:txBody>
          <a:bodyPr>
            <a:normAutofit lnSpcReduction="10000"/>
          </a:bodyPr>
          <a:lstStyle/>
          <a:p>
            <a:r>
              <a:rPr lang="en-US" dirty="0" smtClean="0"/>
              <a:t>The fur trade changed how much time and effort was put into seasonal activities. </a:t>
            </a:r>
          </a:p>
          <a:p>
            <a:r>
              <a:rPr lang="en-US" dirty="0" smtClean="0"/>
              <a:t>Men spent more time hunting and trapping to supply the fur trade while women worked preparing skins and were much busier than they were before.</a:t>
            </a:r>
          </a:p>
          <a:p>
            <a:r>
              <a:rPr lang="en-US" dirty="0" smtClean="0"/>
              <a:t>These trade oriented activities replaced traditional food harvesting and preparation and created a dependency on European supplies. </a:t>
            </a:r>
          </a:p>
          <a:p>
            <a:r>
              <a:rPr lang="en-US" dirty="0" smtClean="0"/>
              <a:t>Traditional settlement patterns also changed. As the fur trade pushed westward in the early 1700’s, some Aboriginal groups such as the Cree followed the trade. This displaced other groups native to the area. </a:t>
            </a:r>
          </a:p>
          <a:p>
            <a:r>
              <a:rPr lang="en-US" dirty="0" smtClean="0"/>
              <a:t>Armed with new guns gained through trade, groups such as the Cree pushed into the hunting territories of the Dunne-</a:t>
            </a:r>
            <a:r>
              <a:rPr lang="en-US" dirty="0" err="1" smtClean="0"/>
              <a:t>za</a:t>
            </a:r>
            <a:r>
              <a:rPr lang="en-US" dirty="0" smtClean="0"/>
              <a:t> people over Northern Alberta. The Dunne-</a:t>
            </a:r>
            <a:r>
              <a:rPr lang="en-US" dirty="0" err="1" smtClean="0"/>
              <a:t>za</a:t>
            </a:r>
            <a:r>
              <a:rPr lang="en-US" dirty="0" smtClean="0"/>
              <a:t> then moved west of the Peace River, effectively displacing the </a:t>
            </a:r>
            <a:r>
              <a:rPr lang="en-US" dirty="0" err="1" smtClean="0"/>
              <a:t>Sekani</a:t>
            </a:r>
            <a:r>
              <a:rPr lang="en-US" dirty="0" smtClean="0"/>
              <a:t> who had to move into the Rocky Mountains. </a:t>
            </a:r>
          </a:p>
          <a:p>
            <a:r>
              <a:rPr lang="en-US" dirty="0" smtClean="0"/>
              <a:t>With the furs being scarce, this same expanding of territory, or moving of traditional territory occurred in order to access more beaver and other pelts. Sometimes these moves were led by European traders from the Forts. </a:t>
            </a:r>
          </a:p>
          <a:p>
            <a:endParaRPr lang="en-US" dirty="0"/>
          </a:p>
        </p:txBody>
      </p:sp>
      <p:sp>
        <p:nvSpPr>
          <p:cNvPr id="3" name="Title 2"/>
          <p:cNvSpPr>
            <a:spLocks noGrp="1"/>
          </p:cNvSpPr>
          <p:nvPr>
            <p:ph type="title"/>
          </p:nvPr>
        </p:nvSpPr>
        <p:spPr>
          <a:xfrm>
            <a:off x="163980" y="-128832"/>
            <a:ext cx="7543800" cy="914400"/>
          </a:xfrm>
        </p:spPr>
        <p:txBody>
          <a:bodyPr/>
          <a:lstStyle/>
          <a:p>
            <a:r>
              <a:rPr lang="en-US" dirty="0" smtClean="0"/>
              <a:t>Impacts of the Fur Trade</a:t>
            </a:r>
            <a:endParaRPr lang="en-US" dirty="0"/>
          </a:p>
        </p:txBody>
      </p:sp>
    </p:spTree>
    <p:extLst>
      <p:ext uri="{BB962C8B-B14F-4D97-AF65-F5344CB8AC3E}">
        <p14:creationId xmlns:p14="http://schemas.microsoft.com/office/powerpoint/2010/main" val="4068685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20" y="754587"/>
            <a:ext cx="6096000" cy="6103414"/>
          </a:xfrm>
        </p:spPr>
        <p:txBody>
          <a:bodyPr>
            <a:normAutofit lnSpcReduction="10000"/>
          </a:bodyPr>
          <a:lstStyle/>
          <a:p>
            <a:r>
              <a:rPr lang="en-US" dirty="0" smtClean="0"/>
              <a:t>The new trade items also changed FNs way of life. </a:t>
            </a:r>
          </a:p>
          <a:p>
            <a:r>
              <a:rPr lang="en-US" dirty="0" smtClean="0"/>
              <a:t>Some objects made life easier, such as a factory made woolen blanket requiring no lengthily weaving time. </a:t>
            </a:r>
          </a:p>
          <a:p>
            <a:r>
              <a:rPr lang="en-US" dirty="0" smtClean="0"/>
              <a:t>Iron tools increased a carvers output and increased the status of the user.</a:t>
            </a:r>
          </a:p>
          <a:p>
            <a:r>
              <a:rPr lang="en-US" dirty="0" smtClean="0"/>
              <a:t>Guns meant huge status and power and made hunting easier, though many still used their bow and arrow as they found them more reliable. </a:t>
            </a:r>
          </a:p>
          <a:p>
            <a:r>
              <a:rPr lang="en-US" dirty="0" smtClean="0"/>
              <a:t>Guns however changed warfare altogether and could shift the balance of power if one nation had them and another did not. </a:t>
            </a:r>
          </a:p>
          <a:p>
            <a:r>
              <a:rPr lang="en-US" dirty="0" smtClean="0"/>
              <a:t>By trading with Europeans, coastal chiefs increased their wealth and power hugely. </a:t>
            </a:r>
          </a:p>
          <a:p>
            <a:r>
              <a:rPr lang="en-US" dirty="0" smtClean="0"/>
              <a:t>Many groups traditional social patterns were enhanced by the new objects they obtained: MUTUALLY BENEFICIAL</a:t>
            </a:r>
            <a:endParaRPr lang="en-US" dirty="0"/>
          </a:p>
        </p:txBody>
      </p:sp>
      <p:sp>
        <p:nvSpPr>
          <p:cNvPr id="3" name="Title 2"/>
          <p:cNvSpPr>
            <a:spLocks noGrp="1"/>
          </p:cNvSpPr>
          <p:nvPr>
            <p:ph type="title"/>
          </p:nvPr>
        </p:nvSpPr>
        <p:spPr>
          <a:xfrm>
            <a:off x="0" y="-159813"/>
            <a:ext cx="7543800" cy="914400"/>
          </a:xfrm>
        </p:spPr>
        <p:txBody>
          <a:bodyPr/>
          <a:lstStyle/>
          <a:p>
            <a:r>
              <a:rPr lang="en-US" dirty="0" smtClean="0"/>
              <a:t>Impacts Continued</a:t>
            </a:r>
            <a:r>
              <a:rPr lang="mr-IN" dirty="0" smtClean="0"/>
              <a:t>…</a:t>
            </a:r>
            <a:endParaRPr lang="en-US" dirty="0"/>
          </a:p>
        </p:txBody>
      </p:sp>
      <p:pic>
        <p:nvPicPr>
          <p:cNvPr id="4" name="Picture 3" descr="25669c82d9bb19a94fffcc1941ff9756.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2720" y="754588"/>
            <a:ext cx="3031280" cy="4134994"/>
          </a:xfrm>
          <a:prstGeom prst="rect">
            <a:avLst/>
          </a:prstGeom>
        </p:spPr>
      </p:pic>
    </p:spTree>
    <p:extLst>
      <p:ext uri="{BB962C8B-B14F-4D97-AF65-F5344CB8AC3E}">
        <p14:creationId xmlns:p14="http://schemas.microsoft.com/office/powerpoint/2010/main" val="29460134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Elemental.thmx</Template>
  <TotalTime>105</TotalTime>
  <Words>861</Words>
  <Application>Microsoft Macintosh PowerPoint</Application>
  <PresentationFormat>On-screen Show (4:3)</PresentationFormat>
  <Paragraphs>44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Elemental</vt:lpstr>
      <vt:lpstr>Women,  Fur  Trade,  and  a  Changing  Way of Life</vt:lpstr>
      <vt:lpstr>Women in the Fur Trade</vt:lpstr>
      <vt:lpstr>Women &amp; Fort Life</vt:lpstr>
      <vt:lpstr>Quality of Relationships</vt:lpstr>
      <vt:lpstr>Amelia Douglas</vt:lpstr>
      <vt:lpstr>Mixed Ethnicities</vt:lpstr>
      <vt:lpstr>Impacts of the Fur Trade</vt:lpstr>
      <vt:lpstr>Impacts Continued…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Janet Catherine Lewis</dc:creator>
  <cp:lastModifiedBy>Janet Catherine Lewis</cp:lastModifiedBy>
  <cp:revision>9</cp:revision>
  <dcterms:created xsi:type="dcterms:W3CDTF">2016-10-18T03:46:06Z</dcterms:created>
  <dcterms:modified xsi:type="dcterms:W3CDTF">2016-10-18T05:31:42Z</dcterms:modified>
</cp:coreProperties>
</file>