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87D38E-AC3F-FC41-A271-DE0F650D7FBF}">
          <p14:sldIdLst>
            <p14:sldId id="256"/>
            <p14:sldId id="257"/>
            <p14:sldId id="258"/>
            <p14:sldId id="259"/>
            <p14:sldId id="260"/>
            <p14:sldId id="261"/>
          </p14:sldIdLst>
        </p14:section>
        <p14:section name="Untitled Section" id="{CD56478D-0008-4B4A-A748-606052015D64}">
          <p14:sldIdLst>
            <p14:sldId id="262"/>
            <p14:sldId id="263"/>
            <p14:sldId id="26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0" autoAdjust="0"/>
    <p:restoredTop sz="94660"/>
  </p:normalViewPr>
  <p:slideViewPr>
    <p:cSldViewPr snapToGrid="0" snapToObjects="1">
      <p:cViewPr varScale="1">
        <p:scale>
          <a:sx n="69" d="100"/>
          <a:sy n="69" d="100"/>
        </p:scale>
        <p:origin x="-11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16-10-14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16-10-14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CA"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CA"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CA"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CA"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CA"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CA"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CA"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CA"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CA"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CA"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CA"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CA"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CA"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CA"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CA"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16-10-14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16-10-14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CA"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16-10-14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CONTACT IS MADE</a:t>
            </a:r>
            <a:endParaRPr lang="en-US" dirty="0"/>
          </a:p>
        </p:txBody>
      </p:sp>
      <p:sp>
        <p:nvSpPr>
          <p:cNvPr id="3" name="Subtitle 2"/>
          <p:cNvSpPr>
            <a:spLocks noGrp="1"/>
          </p:cNvSpPr>
          <p:nvPr>
            <p:ph type="subTitle" idx="1"/>
          </p:nvPr>
        </p:nvSpPr>
        <p:spPr>
          <a:xfrm>
            <a:off x="4800600" y="5183841"/>
            <a:ext cx="4038600" cy="748553"/>
          </a:xfrm>
        </p:spPr>
        <p:txBody>
          <a:bodyPr>
            <a:noAutofit/>
          </a:bodyPr>
          <a:lstStyle/>
          <a:p>
            <a:r>
              <a:rPr lang="en-US" sz="2400" dirty="0" smtClean="0"/>
              <a:t>First Nations of BC Come into Contact with the Europeans</a:t>
            </a:r>
            <a:endParaRPr lang="en-US" sz="2400" dirty="0"/>
          </a:p>
        </p:txBody>
      </p:sp>
      <p:pic>
        <p:nvPicPr>
          <p:cNvPr id="4" name="Picture 3" descr="48908cf9a9f749fa25b03a08f50f06c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26" y="0"/>
            <a:ext cx="4270575" cy="4453904"/>
          </a:xfrm>
          <a:prstGeom prst="rect">
            <a:avLst/>
          </a:prstGeom>
        </p:spPr>
      </p:pic>
      <p:pic>
        <p:nvPicPr>
          <p:cNvPr id="5" name="Picture 4" descr="2838021.main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26" y="4132200"/>
            <a:ext cx="4132982" cy="2623066"/>
          </a:xfrm>
          <a:prstGeom prst="rect">
            <a:avLst/>
          </a:prstGeom>
        </p:spPr>
      </p:pic>
      <p:pic>
        <p:nvPicPr>
          <p:cNvPr id="6" name="Picture 5" descr="HMS_Resolu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52" y="1056473"/>
            <a:ext cx="2951775" cy="2254083"/>
          </a:xfrm>
          <a:prstGeom prst="rect">
            <a:avLst/>
          </a:prstGeom>
        </p:spPr>
      </p:pic>
    </p:spTree>
    <p:extLst>
      <p:ext uri="{BB962C8B-B14F-4D97-AF65-F5344CB8AC3E}">
        <p14:creationId xmlns:p14="http://schemas.microsoft.com/office/powerpoint/2010/main" val="9308531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3959"/>
            <a:ext cx="7556313" cy="1116106"/>
          </a:xfrm>
        </p:spPr>
        <p:txBody>
          <a:bodyPr/>
          <a:lstStyle/>
          <a:p>
            <a:r>
              <a:rPr lang="en-US" dirty="0" smtClean="0"/>
              <a:t>The Arrival of Europeans</a:t>
            </a:r>
            <a:endParaRPr lang="en-US" dirty="0"/>
          </a:p>
        </p:txBody>
      </p:sp>
      <p:sp>
        <p:nvSpPr>
          <p:cNvPr id="3" name="Content Placeholder 2"/>
          <p:cNvSpPr>
            <a:spLocks noGrp="1"/>
          </p:cNvSpPr>
          <p:nvPr>
            <p:ph idx="1"/>
          </p:nvPr>
        </p:nvSpPr>
        <p:spPr>
          <a:xfrm>
            <a:off x="1" y="736182"/>
            <a:ext cx="6129746" cy="6225753"/>
          </a:xfrm>
        </p:spPr>
        <p:txBody>
          <a:bodyPr>
            <a:noAutofit/>
          </a:bodyPr>
          <a:lstStyle/>
          <a:p>
            <a:r>
              <a:rPr lang="en-US" sz="2400" dirty="0" smtClean="0"/>
              <a:t>First Nations peoples lives were changed forever the first time that the Europeans visited their shores. </a:t>
            </a:r>
          </a:p>
          <a:p>
            <a:r>
              <a:rPr lang="en-US" sz="2400" dirty="0" smtClean="0"/>
              <a:t>Captain Cook was a British explorer who brought on the era of the fur trade when he began exploring what is now BC.</a:t>
            </a:r>
          </a:p>
          <a:p>
            <a:r>
              <a:rPr lang="en-US" sz="2400" dirty="0" smtClean="0"/>
              <a:t>The men came in search of lucrative pelts by ship on the Pacific Ocean. They wanted sea otter.</a:t>
            </a:r>
          </a:p>
          <a:p>
            <a:r>
              <a:rPr lang="en-US" sz="2400" dirty="0" smtClean="0"/>
              <a:t>When Europeans arrived a trade arose in pelts which would soon boom and create a vast immigration of men to take part in this money-making economy. </a:t>
            </a:r>
            <a:endParaRPr lang="en-US" sz="2400" dirty="0"/>
          </a:p>
        </p:txBody>
      </p:sp>
      <p:pic>
        <p:nvPicPr>
          <p:cNvPr id="4" name="Picture 3"/>
          <p:cNvPicPr>
            <a:picLocks noChangeAspect="1"/>
          </p:cNvPicPr>
          <p:nvPr/>
        </p:nvPicPr>
        <p:blipFill>
          <a:blip r:embed="rId2"/>
          <a:stretch>
            <a:fillRect/>
          </a:stretch>
        </p:blipFill>
        <p:spPr>
          <a:xfrm>
            <a:off x="5965414" y="1269915"/>
            <a:ext cx="3178586" cy="4619545"/>
          </a:xfrm>
          <a:prstGeom prst="rect">
            <a:avLst/>
          </a:prstGeom>
        </p:spPr>
      </p:pic>
    </p:spTree>
    <p:extLst>
      <p:ext uri="{BB962C8B-B14F-4D97-AF65-F5344CB8AC3E}">
        <p14:creationId xmlns:p14="http://schemas.microsoft.com/office/powerpoint/2010/main" val="1248517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116106"/>
            <a:ext cx="7556313" cy="1116106"/>
          </a:xfrm>
        </p:spPr>
        <p:txBody>
          <a:bodyPr/>
          <a:lstStyle/>
          <a:p>
            <a:r>
              <a:rPr lang="en-US" dirty="0" smtClean="0"/>
              <a:t>Guides and Teachers</a:t>
            </a:r>
            <a:endParaRPr lang="en-US" dirty="0"/>
          </a:p>
        </p:txBody>
      </p:sp>
      <p:sp>
        <p:nvSpPr>
          <p:cNvPr id="3" name="Content Placeholder 2"/>
          <p:cNvSpPr>
            <a:spLocks noGrp="1"/>
          </p:cNvSpPr>
          <p:nvPr>
            <p:ph idx="1"/>
          </p:nvPr>
        </p:nvSpPr>
        <p:spPr>
          <a:xfrm>
            <a:off x="0" y="717778"/>
            <a:ext cx="9144000" cy="6140222"/>
          </a:xfrm>
        </p:spPr>
        <p:txBody>
          <a:bodyPr>
            <a:normAutofit fontScale="70000" lnSpcReduction="20000"/>
          </a:bodyPr>
          <a:lstStyle/>
          <a:p>
            <a:pPr marL="0" indent="0">
              <a:buNone/>
            </a:pPr>
            <a:endParaRPr lang="en-US" sz="2400" dirty="0" smtClean="0"/>
          </a:p>
          <a:p>
            <a:pPr marL="0" indent="0">
              <a:buNone/>
            </a:pPr>
            <a:endParaRPr lang="en-US" sz="2400" dirty="0" smtClean="0"/>
          </a:p>
          <a:p>
            <a:endParaRPr lang="en-US" sz="2400" dirty="0"/>
          </a:p>
          <a:p>
            <a:endParaRPr lang="en-US" sz="2400" dirty="0" smtClean="0"/>
          </a:p>
          <a:p>
            <a:endParaRPr lang="en-US" sz="2700" dirty="0"/>
          </a:p>
          <a:p>
            <a:r>
              <a:rPr lang="en-US" sz="2700" dirty="0" smtClean="0"/>
              <a:t>The First Nations peoples then entered into an era of huge trade and interaction with Europeans. This era can be known as the “mutually beneficial” era. </a:t>
            </a:r>
          </a:p>
          <a:p>
            <a:r>
              <a:rPr lang="en-US" sz="2700" dirty="0" smtClean="0"/>
              <a:t>When the business of trade was the main concern of both parties, the First Nations peoples were depended on for services such as guiding, carrying mail, and supplying much of the food that the newcomers needed for daily survival. </a:t>
            </a:r>
          </a:p>
          <a:p>
            <a:r>
              <a:rPr lang="en-US" sz="2700" dirty="0" smtClean="0"/>
              <a:t>The First Nations in turn changed their way of living to incorporate the new technologies they had access to from the Europeans; such as iron to replace stone axes, guns to replace the bow and arrow etc. </a:t>
            </a:r>
          </a:p>
          <a:p>
            <a:r>
              <a:rPr lang="en-US" sz="2700" dirty="0" smtClean="0"/>
              <a:t>The only issue would arise when these same Europeans would bring widespread disease that would all but wipe out the First Nations of BC.</a:t>
            </a:r>
            <a:endParaRPr lang="en-US" sz="2700" dirty="0"/>
          </a:p>
        </p:txBody>
      </p:sp>
      <p:pic>
        <p:nvPicPr>
          <p:cNvPr id="4" name="Picture 3" descr="kelly_champlain_c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328" y="220856"/>
            <a:ext cx="3847198" cy="2650256"/>
          </a:xfrm>
          <a:prstGeom prst="rect">
            <a:avLst/>
          </a:prstGeom>
        </p:spPr>
      </p:pic>
    </p:spTree>
    <p:extLst>
      <p:ext uri="{BB962C8B-B14F-4D97-AF65-F5344CB8AC3E}">
        <p14:creationId xmlns:p14="http://schemas.microsoft.com/office/powerpoint/2010/main" val="25018951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Last Untouched Wilderness</a:t>
            </a:r>
            <a:endParaRPr lang="en-US" dirty="0"/>
          </a:p>
        </p:txBody>
      </p:sp>
      <p:sp>
        <p:nvSpPr>
          <p:cNvPr id="3" name="Content Placeholder 2"/>
          <p:cNvSpPr>
            <a:spLocks noGrp="1"/>
          </p:cNvSpPr>
          <p:nvPr>
            <p:ph idx="1"/>
          </p:nvPr>
        </p:nvSpPr>
        <p:spPr>
          <a:xfrm>
            <a:off x="0" y="1600201"/>
            <a:ext cx="9144000" cy="5257800"/>
          </a:xfrm>
        </p:spPr>
        <p:txBody>
          <a:bodyPr>
            <a:normAutofit/>
          </a:bodyPr>
          <a:lstStyle/>
          <a:p>
            <a:r>
              <a:rPr lang="en-US" sz="2400" dirty="0" smtClean="0"/>
              <a:t>The last area of Canada to be contacted was B.C.</a:t>
            </a:r>
          </a:p>
          <a:p>
            <a:r>
              <a:rPr lang="en-US" sz="2400" dirty="0" smtClean="0"/>
              <a:t>Contact had been made previously in Canada by countries like Spain, Portugal, England, and France whom had colonies eastern North America, and most of south and central America. </a:t>
            </a:r>
          </a:p>
          <a:p>
            <a:r>
              <a:rPr lang="en-US" sz="2400" dirty="0" smtClean="0"/>
              <a:t>Spain and England were in furious pursuit of what was called the “Northwest Passage.” This was the goal of finding a shortcut through or around North America.</a:t>
            </a:r>
          </a:p>
          <a:p>
            <a:r>
              <a:rPr lang="en-US" sz="2400" dirty="0" smtClean="0"/>
              <a:t>British parliament offered a reward of 20,000 pounds to the first ship that could find the Northwest Passage. </a:t>
            </a:r>
            <a:endParaRPr lang="en-US" sz="2400" dirty="0"/>
          </a:p>
        </p:txBody>
      </p:sp>
    </p:spTree>
    <p:extLst>
      <p:ext uri="{BB962C8B-B14F-4D97-AF65-F5344CB8AC3E}">
        <p14:creationId xmlns:p14="http://schemas.microsoft.com/office/powerpoint/2010/main" val="9654107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5575"/>
            <a:ext cx="7556313" cy="1116106"/>
          </a:xfrm>
        </p:spPr>
        <p:txBody>
          <a:bodyPr/>
          <a:lstStyle/>
          <a:p>
            <a:r>
              <a:rPr lang="en-US" dirty="0" smtClean="0"/>
              <a:t>Rivalry</a:t>
            </a:r>
            <a:endParaRPr lang="en-US" dirty="0"/>
          </a:p>
        </p:txBody>
      </p:sp>
      <p:sp>
        <p:nvSpPr>
          <p:cNvPr id="3" name="Content Placeholder 2"/>
          <p:cNvSpPr>
            <a:spLocks noGrp="1"/>
          </p:cNvSpPr>
          <p:nvPr>
            <p:ph idx="1"/>
          </p:nvPr>
        </p:nvSpPr>
        <p:spPr>
          <a:xfrm>
            <a:off x="0" y="699373"/>
            <a:ext cx="8054787" cy="6158627"/>
          </a:xfrm>
        </p:spPr>
        <p:txBody>
          <a:bodyPr>
            <a:normAutofit lnSpcReduction="10000"/>
          </a:bodyPr>
          <a:lstStyle/>
          <a:p>
            <a:r>
              <a:rPr lang="en-US" dirty="0" smtClean="0"/>
              <a:t>The Spanish and the English developed a fierce rivalry over who could find this passage and who could conquer North America and expand their empire.</a:t>
            </a:r>
          </a:p>
          <a:p>
            <a:r>
              <a:rPr lang="en-US" dirty="0" smtClean="0"/>
              <a:t>This rivalry severely intensified in the 1770’s when the Spanish and English learned that the Russians had begun to colonize the Aleutian Islands in northwest Alaska. They were moving their influence southwards down the coast. </a:t>
            </a:r>
          </a:p>
          <a:p>
            <a:r>
              <a:rPr lang="en-US" dirty="0" smtClean="0"/>
              <a:t>The first recorded contact with BC First Nations people ever was actually a Spanish spy mission led by Juan Perez to see what the Russians were doing. </a:t>
            </a:r>
          </a:p>
          <a:p>
            <a:r>
              <a:rPr lang="en-US" dirty="0" smtClean="0"/>
              <a:t>Juan Perez anchored his ship the Santiago off the northwestern tip of </a:t>
            </a:r>
            <a:r>
              <a:rPr lang="en-US" dirty="0" err="1" smtClean="0"/>
              <a:t>Haida</a:t>
            </a:r>
            <a:r>
              <a:rPr lang="en-US" dirty="0" smtClean="0"/>
              <a:t> </a:t>
            </a:r>
            <a:r>
              <a:rPr lang="en-US" dirty="0" err="1" smtClean="0"/>
              <a:t>Gwaii</a:t>
            </a:r>
            <a:r>
              <a:rPr lang="en-US" dirty="0" smtClean="0"/>
              <a:t>. The </a:t>
            </a:r>
            <a:r>
              <a:rPr lang="en-US" dirty="0" err="1" smtClean="0"/>
              <a:t>Haida</a:t>
            </a:r>
            <a:r>
              <a:rPr lang="en-US" dirty="0" smtClean="0"/>
              <a:t> paddled in their canoes to meet the ship and were willing to take part in trade. </a:t>
            </a:r>
          </a:p>
          <a:p>
            <a:r>
              <a:rPr lang="en-US" dirty="0" smtClean="0"/>
              <a:t>The </a:t>
            </a:r>
            <a:r>
              <a:rPr lang="en-US" dirty="0" err="1" smtClean="0"/>
              <a:t>Nuu-chah-nulth</a:t>
            </a:r>
            <a:r>
              <a:rPr lang="en-US" dirty="0" smtClean="0"/>
              <a:t> were also encountered at the west of Vancouver island where Perez noted they had copper. The First Nations, though not contacted yet by Europeans, had received European goods through trade with other nations. </a:t>
            </a:r>
          </a:p>
        </p:txBody>
      </p:sp>
    </p:spTree>
    <p:extLst>
      <p:ext uri="{BB962C8B-B14F-4D97-AF65-F5344CB8AC3E}">
        <p14:creationId xmlns:p14="http://schemas.microsoft.com/office/powerpoint/2010/main" val="23397568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 any Empty Land</a:t>
            </a:r>
            <a:endParaRPr lang="en-US" dirty="0"/>
          </a:p>
        </p:txBody>
      </p:sp>
      <p:sp>
        <p:nvSpPr>
          <p:cNvPr id="3" name="Content Placeholder 2"/>
          <p:cNvSpPr>
            <a:spLocks noGrp="1"/>
          </p:cNvSpPr>
          <p:nvPr>
            <p:ph idx="1"/>
          </p:nvPr>
        </p:nvSpPr>
        <p:spPr>
          <a:xfrm>
            <a:off x="0" y="1329958"/>
            <a:ext cx="6184970" cy="4876800"/>
          </a:xfrm>
        </p:spPr>
        <p:txBody>
          <a:bodyPr>
            <a:normAutofit/>
          </a:bodyPr>
          <a:lstStyle/>
          <a:p>
            <a:r>
              <a:rPr lang="en-US" dirty="0" smtClean="0"/>
              <a:t>The west coast of Vancouver Island would be visited again but this time by Captain </a:t>
            </a:r>
            <a:r>
              <a:rPr lang="en-US" dirty="0"/>
              <a:t>J</a:t>
            </a:r>
            <a:r>
              <a:rPr lang="en-US" dirty="0" smtClean="0"/>
              <a:t>ames Cook, a commander in the British Royal  Navy. </a:t>
            </a:r>
          </a:p>
          <a:p>
            <a:r>
              <a:rPr lang="en-US" dirty="0" smtClean="0"/>
              <a:t>Cook was seeking the Northwest Passage and was instructed to claim any territories that looked to be uninhabited in the name of King George III.</a:t>
            </a:r>
          </a:p>
          <a:p>
            <a:r>
              <a:rPr lang="en-US" dirty="0" smtClean="0"/>
              <a:t>He was secretly instructed to not interfere with any Aboriginal territories or territories that had already been taken by other empires, however anything that looked empty he was to claim. </a:t>
            </a:r>
          </a:p>
          <a:p>
            <a:r>
              <a:rPr lang="en-US" dirty="0" smtClean="0"/>
              <a:t>This area was called </a:t>
            </a:r>
            <a:r>
              <a:rPr lang="en-US" dirty="0" err="1" smtClean="0"/>
              <a:t>Yuquot</a:t>
            </a:r>
            <a:r>
              <a:rPr lang="en-US" dirty="0" smtClean="0"/>
              <a:t> and was </a:t>
            </a:r>
            <a:r>
              <a:rPr lang="en-US" dirty="0" err="1" smtClean="0"/>
              <a:t>Nuu-chah-nulth</a:t>
            </a:r>
            <a:r>
              <a:rPr lang="en-US" dirty="0" smtClean="0"/>
              <a:t> territory. </a:t>
            </a:r>
          </a:p>
        </p:txBody>
      </p:sp>
      <p:pic>
        <p:nvPicPr>
          <p:cNvPr id="4" name="Picture 3" descr="NT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70" y="888995"/>
            <a:ext cx="2959029" cy="5642132"/>
          </a:xfrm>
          <a:prstGeom prst="rect">
            <a:avLst/>
          </a:prstGeom>
        </p:spPr>
      </p:pic>
    </p:spTree>
    <p:extLst>
      <p:ext uri="{BB962C8B-B14F-4D97-AF65-F5344CB8AC3E}">
        <p14:creationId xmlns:p14="http://schemas.microsoft.com/office/powerpoint/2010/main" val="1928515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573"/>
            <a:ext cx="7556313" cy="1116106"/>
          </a:xfrm>
        </p:spPr>
        <p:txBody>
          <a:bodyPr/>
          <a:lstStyle/>
          <a:p>
            <a:r>
              <a:rPr lang="en-US" dirty="0" smtClean="0"/>
              <a:t>The Nootka Emerge</a:t>
            </a:r>
            <a:endParaRPr lang="en-US" dirty="0"/>
          </a:p>
        </p:txBody>
      </p:sp>
      <p:sp>
        <p:nvSpPr>
          <p:cNvPr id="3" name="Content Placeholder 2"/>
          <p:cNvSpPr>
            <a:spLocks noGrp="1"/>
          </p:cNvSpPr>
          <p:nvPr>
            <p:ph idx="1"/>
          </p:nvPr>
        </p:nvSpPr>
        <p:spPr>
          <a:xfrm>
            <a:off x="1" y="1122679"/>
            <a:ext cx="6737200" cy="5735322"/>
          </a:xfrm>
        </p:spPr>
        <p:txBody>
          <a:bodyPr>
            <a:normAutofit lnSpcReduction="10000"/>
          </a:bodyPr>
          <a:lstStyle/>
          <a:p>
            <a:r>
              <a:rPr lang="en-US" dirty="0" smtClean="0"/>
              <a:t>Cook’s ship named the Resolution and Discovery left for Vancouver Island on March 29, 1778. The English spent a month among the Nu-</a:t>
            </a:r>
            <a:r>
              <a:rPr lang="en-US" dirty="0" err="1" smtClean="0"/>
              <a:t>chah</a:t>
            </a:r>
            <a:r>
              <a:rPr lang="en-US" dirty="0" smtClean="0"/>
              <a:t>-</a:t>
            </a:r>
            <a:r>
              <a:rPr lang="en-US" dirty="0" err="1" smtClean="0"/>
              <a:t>nulth</a:t>
            </a:r>
            <a:r>
              <a:rPr lang="en-US" dirty="0" smtClean="0"/>
              <a:t> where they had their ships repaired and where they rested while they traded. </a:t>
            </a:r>
          </a:p>
          <a:p>
            <a:r>
              <a:rPr lang="en-US" dirty="0" smtClean="0"/>
              <a:t>The records of Cook and his men are the first written records of the material culture and social life of the coastal First Nations. </a:t>
            </a:r>
          </a:p>
          <a:p>
            <a:r>
              <a:rPr lang="en-US" dirty="0" smtClean="0"/>
              <a:t>Cook heard the </a:t>
            </a:r>
            <a:r>
              <a:rPr lang="en-US" dirty="0" err="1" smtClean="0"/>
              <a:t>Nuu-chah-nulth</a:t>
            </a:r>
            <a:r>
              <a:rPr lang="en-US" dirty="0" smtClean="0"/>
              <a:t> say the word </a:t>
            </a:r>
            <a:r>
              <a:rPr lang="en-US" dirty="0" err="1" smtClean="0"/>
              <a:t>nutka</a:t>
            </a:r>
            <a:r>
              <a:rPr lang="en-US" dirty="0" smtClean="0"/>
              <a:t> which means “go around” and assumed they were saying the name of their group. </a:t>
            </a:r>
          </a:p>
          <a:p>
            <a:r>
              <a:rPr lang="en-US" dirty="0" smtClean="0"/>
              <a:t>The </a:t>
            </a:r>
            <a:r>
              <a:rPr lang="en-US" dirty="0" err="1"/>
              <a:t>N</a:t>
            </a:r>
            <a:r>
              <a:rPr lang="en-US" dirty="0" err="1" smtClean="0"/>
              <a:t>uu-chah-nulth</a:t>
            </a:r>
            <a:r>
              <a:rPr lang="en-US" dirty="0" smtClean="0"/>
              <a:t> were actually telling them to go around  and find safe anchorage around a point of land. </a:t>
            </a:r>
          </a:p>
          <a:p>
            <a:r>
              <a:rPr lang="en-US" dirty="0" smtClean="0"/>
              <a:t>They were known as the Nootka ever since and have only recently reclaimed their true name. </a:t>
            </a:r>
            <a:endParaRPr lang="en-US" dirty="0"/>
          </a:p>
        </p:txBody>
      </p:sp>
      <p:pic>
        <p:nvPicPr>
          <p:cNvPr id="4" name="Picture 3" descr="9b2a5ee4afb1acaf29f584d586b46a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309" y="6573"/>
            <a:ext cx="2627692" cy="3944289"/>
          </a:xfrm>
          <a:prstGeom prst="rect">
            <a:avLst/>
          </a:prstGeom>
        </p:spPr>
      </p:pic>
    </p:spTree>
    <p:extLst>
      <p:ext uri="{BB962C8B-B14F-4D97-AF65-F5344CB8AC3E}">
        <p14:creationId xmlns:p14="http://schemas.microsoft.com/office/powerpoint/2010/main" val="15221247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1116106"/>
          </a:xfrm>
        </p:spPr>
        <p:txBody>
          <a:bodyPr/>
          <a:lstStyle/>
          <a:p>
            <a:r>
              <a:rPr lang="en-US" dirty="0" smtClean="0"/>
              <a:t>The Race for Furs is On</a:t>
            </a:r>
            <a:endParaRPr lang="en-US" dirty="0"/>
          </a:p>
        </p:txBody>
      </p:sp>
      <p:sp>
        <p:nvSpPr>
          <p:cNvPr id="3" name="Content Placeholder 2"/>
          <p:cNvSpPr>
            <a:spLocks noGrp="1"/>
          </p:cNvSpPr>
          <p:nvPr>
            <p:ph idx="1"/>
          </p:nvPr>
        </p:nvSpPr>
        <p:spPr>
          <a:xfrm>
            <a:off x="1" y="968870"/>
            <a:ext cx="5375034" cy="6140222"/>
          </a:xfrm>
        </p:spPr>
        <p:txBody>
          <a:bodyPr>
            <a:normAutofit lnSpcReduction="10000"/>
          </a:bodyPr>
          <a:lstStyle/>
          <a:p>
            <a:r>
              <a:rPr lang="en-US" sz="2400" dirty="0" smtClean="0"/>
              <a:t>When the English left they took 1500 sea otter pelts with them. </a:t>
            </a:r>
          </a:p>
          <a:p>
            <a:r>
              <a:rPr lang="en-US" sz="2400" dirty="0" smtClean="0"/>
              <a:t>They also took a tree that had been used to make a mast for their ship. </a:t>
            </a:r>
          </a:p>
          <a:p>
            <a:r>
              <a:rPr lang="en-US" sz="2400" dirty="0" smtClean="0"/>
              <a:t>Cook never returned to England and died in Hawaii soon after leaving the Northwest Coast..</a:t>
            </a:r>
          </a:p>
          <a:p>
            <a:r>
              <a:rPr lang="en-US" sz="2400" dirty="0" smtClean="0"/>
              <a:t>However, he did report on the huge profit to be made selling the fantastic pelts to areas like China. </a:t>
            </a:r>
          </a:p>
          <a:p>
            <a:r>
              <a:rPr lang="en-US" sz="2400" dirty="0" smtClean="0"/>
              <a:t>When word of the fortune to be found in the area broke out, the race for furs and the race to come to the coast began.</a:t>
            </a:r>
            <a:endParaRPr lang="en-US" sz="2400" dirty="0"/>
          </a:p>
        </p:txBody>
      </p:sp>
      <p:pic>
        <p:nvPicPr>
          <p:cNvPr id="4" name="Picture 3" descr="Alberta_1890s_fur_tra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035" y="2601050"/>
            <a:ext cx="3768965" cy="3612790"/>
          </a:xfrm>
          <a:prstGeom prst="rect">
            <a:avLst/>
          </a:prstGeom>
        </p:spPr>
      </p:pic>
    </p:spTree>
    <p:extLst>
      <p:ext uri="{BB962C8B-B14F-4D97-AF65-F5344CB8AC3E}">
        <p14:creationId xmlns:p14="http://schemas.microsoft.com/office/powerpoint/2010/main" val="25651191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5-10 Sentence Response</a:t>
            </a:r>
            <a:endParaRPr lang="en-US" dirty="0"/>
          </a:p>
        </p:txBody>
      </p:sp>
      <p:sp>
        <p:nvSpPr>
          <p:cNvPr id="3" name="Content Placeholder 2"/>
          <p:cNvSpPr>
            <a:spLocks noGrp="1"/>
          </p:cNvSpPr>
          <p:nvPr>
            <p:ph idx="1"/>
          </p:nvPr>
        </p:nvSpPr>
        <p:spPr/>
        <p:txBody>
          <a:bodyPr>
            <a:normAutofit fontScale="92500"/>
          </a:bodyPr>
          <a:lstStyle/>
          <a:p>
            <a:r>
              <a:rPr lang="en-US" sz="4400" dirty="0" smtClean="0"/>
              <a:t>How did explorers claim land? Why did they think it could be claimed? How did First Nations people view land ownership? How was this era “mutually beneficial?”</a:t>
            </a:r>
            <a:endParaRPr lang="en-US" sz="4400" dirty="0"/>
          </a:p>
        </p:txBody>
      </p:sp>
    </p:spTree>
    <p:extLst>
      <p:ext uri="{BB962C8B-B14F-4D97-AF65-F5344CB8AC3E}">
        <p14:creationId xmlns:p14="http://schemas.microsoft.com/office/powerpoint/2010/main" val="3074031660"/>
      </p:ext>
    </p:extLst>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145</TotalTime>
  <Words>899</Words>
  <Application>Microsoft Macintosh PowerPoint</Application>
  <PresentationFormat>On-screen Show (4:3)</PresentationFormat>
  <Paragraphs>47</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Advantage</vt:lpstr>
      <vt:lpstr>CONTACT IS MADE</vt:lpstr>
      <vt:lpstr>The Arrival of Europeans</vt:lpstr>
      <vt:lpstr>Guides and Teachers</vt:lpstr>
      <vt:lpstr>The Last Untouched Wilderness</vt:lpstr>
      <vt:lpstr>Rivalry</vt:lpstr>
      <vt:lpstr>Claim any Empty Land</vt:lpstr>
      <vt:lpstr>The Nootka Emerge</vt:lpstr>
      <vt:lpstr>The Race for Furs is On</vt:lpstr>
      <vt:lpstr>5-10 Sentence Response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Catherine Lewis</dc:creator>
  <cp:lastModifiedBy>Janet Catherine Lewis</cp:lastModifiedBy>
  <cp:revision>9</cp:revision>
  <dcterms:created xsi:type="dcterms:W3CDTF">2016-10-14T00:43:21Z</dcterms:created>
  <dcterms:modified xsi:type="dcterms:W3CDTF">2016-10-14T18:15:43Z</dcterms:modified>
</cp:coreProperties>
</file>