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62" r:id="rId3"/>
    <p:sldId id="272" r:id="rId4"/>
    <p:sldId id="263" r:id="rId5"/>
    <p:sldId id="264" r:id="rId6"/>
    <p:sldId id="265" r:id="rId7"/>
    <p:sldId id="266" r:id="rId8"/>
    <p:sldId id="269" r:id="rId9"/>
    <p:sldId id="267" r:id="rId10"/>
    <p:sldId id="268" r:id="rId11"/>
    <p:sldId id="270" r:id="rId12"/>
    <p:sldId id="27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64967" autoAdjust="0"/>
  </p:normalViewPr>
  <p:slideViewPr>
    <p:cSldViewPr snapToGrid="0">
      <p:cViewPr varScale="1">
        <p:scale>
          <a:sx n="33" d="100"/>
          <a:sy n="33" d="100"/>
        </p:scale>
        <p:origin x="1550"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6B9B49-D4F3-48E1-97CA-9EB14C8F13EE}" type="datetimeFigureOut">
              <a:rPr lang="en-CA" smtClean="0"/>
              <a:t>2024-02-05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BB8651-6F4D-440F-822D-7AEC123DCAD8}" type="slidenum">
              <a:rPr lang="en-CA" smtClean="0"/>
              <a:t>‹#›</a:t>
            </a:fld>
            <a:endParaRPr lang="en-CA"/>
          </a:p>
        </p:txBody>
      </p:sp>
    </p:spTree>
    <p:extLst>
      <p:ext uri="{BB962C8B-B14F-4D97-AF65-F5344CB8AC3E}">
        <p14:creationId xmlns:p14="http://schemas.microsoft.com/office/powerpoint/2010/main" val="4171126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CBB8651-6F4D-440F-822D-7AEC123DCAD8}" type="slidenum">
              <a:rPr lang="en-CA" smtClean="0"/>
              <a:t>1</a:t>
            </a:fld>
            <a:endParaRPr lang="en-CA"/>
          </a:p>
        </p:txBody>
      </p:sp>
    </p:spTree>
    <p:extLst>
      <p:ext uri="{BB962C8B-B14F-4D97-AF65-F5344CB8AC3E}">
        <p14:creationId xmlns:p14="http://schemas.microsoft.com/office/powerpoint/2010/main" val="2195641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CBB8651-6F4D-440F-822D-7AEC123DCAD8}" type="slidenum">
              <a:rPr lang="en-CA" smtClean="0"/>
              <a:t>2</a:t>
            </a:fld>
            <a:endParaRPr lang="en-CA"/>
          </a:p>
        </p:txBody>
      </p:sp>
    </p:spTree>
    <p:extLst>
      <p:ext uri="{BB962C8B-B14F-4D97-AF65-F5344CB8AC3E}">
        <p14:creationId xmlns:p14="http://schemas.microsoft.com/office/powerpoint/2010/main" val="1979238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CBB8651-6F4D-440F-822D-7AEC123DCAD8}" type="slidenum">
              <a:rPr lang="en-CA" smtClean="0"/>
              <a:t>9</a:t>
            </a:fld>
            <a:endParaRPr lang="en-CA"/>
          </a:p>
        </p:txBody>
      </p:sp>
    </p:spTree>
    <p:extLst>
      <p:ext uri="{BB962C8B-B14F-4D97-AF65-F5344CB8AC3E}">
        <p14:creationId xmlns:p14="http://schemas.microsoft.com/office/powerpoint/2010/main" val="4142568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CBB8651-6F4D-440F-822D-7AEC123DCAD8}" type="slidenum">
              <a:rPr lang="en-CA" smtClean="0"/>
              <a:t>10</a:t>
            </a:fld>
            <a:endParaRPr lang="en-CA"/>
          </a:p>
        </p:txBody>
      </p:sp>
    </p:spTree>
    <p:extLst>
      <p:ext uri="{BB962C8B-B14F-4D97-AF65-F5344CB8AC3E}">
        <p14:creationId xmlns:p14="http://schemas.microsoft.com/office/powerpoint/2010/main" val="853232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CBB8651-6F4D-440F-822D-7AEC123DCAD8}" type="slidenum">
              <a:rPr lang="en-CA" smtClean="0"/>
              <a:t>11</a:t>
            </a:fld>
            <a:endParaRPr lang="en-CA"/>
          </a:p>
        </p:txBody>
      </p:sp>
    </p:spTree>
    <p:extLst>
      <p:ext uri="{BB962C8B-B14F-4D97-AF65-F5344CB8AC3E}">
        <p14:creationId xmlns:p14="http://schemas.microsoft.com/office/powerpoint/2010/main" val="905150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CBB8651-6F4D-440F-822D-7AEC123DCAD8}" type="slidenum">
              <a:rPr lang="en-CA" smtClean="0"/>
              <a:t>12</a:t>
            </a:fld>
            <a:endParaRPr lang="en-CA"/>
          </a:p>
        </p:txBody>
      </p:sp>
    </p:spTree>
    <p:extLst>
      <p:ext uri="{BB962C8B-B14F-4D97-AF65-F5344CB8AC3E}">
        <p14:creationId xmlns:p14="http://schemas.microsoft.com/office/powerpoint/2010/main" val="1088392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623E-5ECA-EC3A-06BC-C224A54A32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E634A0-F065-27F4-2F4B-CA9BD30A05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1360F8-C2A7-F11B-CADE-7D0AA0252AF3}"/>
              </a:ext>
            </a:extLst>
          </p:cNvPr>
          <p:cNvSpPr>
            <a:spLocks noGrp="1"/>
          </p:cNvSpPr>
          <p:nvPr>
            <p:ph type="dt" sz="half" idx="10"/>
          </p:nvPr>
        </p:nvSpPr>
        <p:spPr/>
        <p:txBody>
          <a:bodyPr/>
          <a:lstStyle/>
          <a:p>
            <a:fld id="{F3AAB149-D04F-594C-9AF9-CF6321FAC6AA}" type="datetimeFigureOut">
              <a:rPr lang="en-US" smtClean="0"/>
              <a:t>2/5/2024</a:t>
            </a:fld>
            <a:endParaRPr lang="en-US"/>
          </a:p>
        </p:txBody>
      </p:sp>
      <p:sp>
        <p:nvSpPr>
          <p:cNvPr id="5" name="Footer Placeholder 4">
            <a:extLst>
              <a:ext uri="{FF2B5EF4-FFF2-40B4-BE49-F238E27FC236}">
                <a16:creationId xmlns:a16="http://schemas.microsoft.com/office/drawing/2014/main" id="{CD20FA47-888E-71C9-296B-6594DC5CB3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6088B6-2775-D61A-F448-2ED3C2C3FB2E}"/>
              </a:ext>
            </a:extLst>
          </p:cNvPr>
          <p:cNvSpPr>
            <a:spLocks noGrp="1"/>
          </p:cNvSpPr>
          <p:nvPr>
            <p:ph type="sldNum" sz="quarter" idx="12"/>
          </p:nvPr>
        </p:nvSpPr>
        <p:spPr/>
        <p:txBody>
          <a:bodyPr/>
          <a:lstStyle/>
          <a:p>
            <a:fld id="{B4BCC478-69E1-764C-A2C2-4039F4FAADCA}" type="slidenum">
              <a:rPr lang="en-US" smtClean="0"/>
              <a:t>‹#›</a:t>
            </a:fld>
            <a:endParaRPr lang="en-US"/>
          </a:p>
        </p:txBody>
      </p:sp>
    </p:spTree>
    <p:extLst>
      <p:ext uri="{BB962C8B-B14F-4D97-AF65-F5344CB8AC3E}">
        <p14:creationId xmlns:p14="http://schemas.microsoft.com/office/powerpoint/2010/main" val="3905181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2C3FD-8E53-78BE-0501-48AEE7F15D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53823-6951-7796-2BBF-C4728D9BF4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ED0DF8-F082-C16F-C3E7-30E5F3CDD30A}"/>
              </a:ext>
            </a:extLst>
          </p:cNvPr>
          <p:cNvSpPr>
            <a:spLocks noGrp="1"/>
          </p:cNvSpPr>
          <p:nvPr>
            <p:ph type="dt" sz="half" idx="10"/>
          </p:nvPr>
        </p:nvSpPr>
        <p:spPr/>
        <p:txBody>
          <a:bodyPr/>
          <a:lstStyle/>
          <a:p>
            <a:fld id="{F3AAB149-D04F-594C-9AF9-CF6321FAC6AA}" type="datetimeFigureOut">
              <a:rPr lang="en-US" smtClean="0"/>
              <a:t>2/5/2024</a:t>
            </a:fld>
            <a:endParaRPr lang="en-US"/>
          </a:p>
        </p:txBody>
      </p:sp>
      <p:sp>
        <p:nvSpPr>
          <p:cNvPr id="5" name="Footer Placeholder 4">
            <a:extLst>
              <a:ext uri="{FF2B5EF4-FFF2-40B4-BE49-F238E27FC236}">
                <a16:creationId xmlns:a16="http://schemas.microsoft.com/office/drawing/2014/main" id="{FC5C77D5-78FC-E66A-968E-302432B9E3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1844E7-5F42-B6A7-782D-1228A90F6BE3}"/>
              </a:ext>
            </a:extLst>
          </p:cNvPr>
          <p:cNvSpPr>
            <a:spLocks noGrp="1"/>
          </p:cNvSpPr>
          <p:nvPr>
            <p:ph type="sldNum" sz="quarter" idx="12"/>
          </p:nvPr>
        </p:nvSpPr>
        <p:spPr/>
        <p:txBody>
          <a:bodyPr/>
          <a:lstStyle/>
          <a:p>
            <a:fld id="{B4BCC478-69E1-764C-A2C2-4039F4FAADCA}" type="slidenum">
              <a:rPr lang="en-US" smtClean="0"/>
              <a:t>‹#›</a:t>
            </a:fld>
            <a:endParaRPr lang="en-US"/>
          </a:p>
        </p:txBody>
      </p:sp>
    </p:spTree>
    <p:extLst>
      <p:ext uri="{BB962C8B-B14F-4D97-AF65-F5344CB8AC3E}">
        <p14:creationId xmlns:p14="http://schemas.microsoft.com/office/powerpoint/2010/main" val="187853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ACCF3F-DA92-17A0-3341-5CE695D322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1A843C-8F19-6D85-A075-BF5CB75951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265538-3DD8-2DFD-2CC4-9D07BCD8658A}"/>
              </a:ext>
            </a:extLst>
          </p:cNvPr>
          <p:cNvSpPr>
            <a:spLocks noGrp="1"/>
          </p:cNvSpPr>
          <p:nvPr>
            <p:ph type="dt" sz="half" idx="10"/>
          </p:nvPr>
        </p:nvSpPr>
        <p:spPr/>
        <p:txBody>
          <a:bodyPr/>
          <a:lstStyle/>
          <a:p>
            <a:fld id="{F3AAB149-D04F-594C-9AF9-CF6321FAC6AA}" type="datetimeFigureOut">
              <a:rPr lang="en-US" smtClean="0"/>
              <a:t>2/5/2024</a:t>
            </a:fld>
            <a:endParaRPr lang="en-US"/>
          </a:p>
        </p:txBody>
      </p:sp>
      <p:sp>
        <p:nvSpPr>
          <p:cNvPr id="5" name="Footer Placeholder 4">
            <a:extLst>
              <a:ext uri="{FF2B5EF4-FFF2-40B4-BE49-F238E27FC236}">
                <a16:creationId xmlns:a16="http://schemas.microsoft.com/office/drawing/2014/main" id="{78A7C0B4-7372-2439-CF76-2595470ED2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789CA-310E-A9FD-FA75-A042188550F7}"/>
              </a:ext>
            </a:extLst>
          </p:cNvPr>
          <p:cNvSpPr>
            <a:spLocks noGrp="1"/>
          </p:cNvSpPr>
          <p:nvPr>
            <p:ph type="sldNum" sz="quarter" idx="12"/>
          </p:nvPr>
        </p:nvSpPr>
        <p:spPr/>
        <p:txBody>
          <a:bodyPr/>
          <a:lstStyle/>
          <a:p>
            <a:fld id="{B4BCC478-69E1-764C-A2C2-4039F4FAADCA}" type="slidenum">
              <a:rPr lang="en-US" smtClean="0"/>
              <a:t>‹#›</a:t>
            </a:fld>
            <a:endParaRPr lang="en-US"/>
          </a:p>
        </p:txBody>
      </p:sp>
    </p:spTree>
    <p:extLst>
      <p:ext uri="{BB962C8B-B14F-4D97-AF65-F5344CB8AC3E}">
        <p14:creationId xmlns:p14="http://schemas.microsoft.com/office/powerpoint/2010/main" val="2833607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35052-AE84-13D1-5F56-CAE9EAA1B1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10BE2-7F55-151A-42E4-9A87AC6EB3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B4D1E0-A9F6-8A99-D72D-636C1C5B1AD8}"/>
              </a:ext>
            </a:extLst>
          </p:cNvPr>
          <p:cNvSpPr>
            <a:spLocks noGrp="1"/>
          </p:cNvSpPr>
          <p:nvPr>
            <p:ph type="dt" sz="half" idx="10"/>
          </p:nvPr>
        </p:nvSpPr>
        <p:spPr/>
        <p:txBody>
          <a:bodyPr/>
          <a:lstStyle/>
          <a:p>
            <a:fld id="{F3AAB149-D04F-594C-9AF9-CF6321FAC6AA}" type="datetimeFigureOut">
              <a:rPr lang="en-US" smtClean="0"/>
              <a:t>2/5/2024</a:t>
            </a:fld>
            <a:endParaRPr lang="en-US"/>
          </a:p>
        </p:txBody>
      </p:sp>
      <p:sp>
        <p:nvSpPr>
          <p:cNvPr id="5" name="Footer Placeholder 4">
            <a:extLst>
              <a:ext uri="{FF2B5EF4-FFF2-40B4-BE49-F238E27FC236}">
                <a16:creationId xmlns:a16="http://schemas.microsoft.com/office/drawing/2014/main" id="{BD117D18-DC84-807A-FC2F-6E36BDE09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E4B089-24E5-E988-8202-EB5E13817036}"/>
              </a:ext>
            </a:extLst>
          </p:cNvPr>
          <p:cNvSpPr>
            <a:spLocks noGrp="1"/>
          </p:cNvSpPr>
          <p:nvPr>
            <p:ph type="sldNum" sz="quarter" idx="12"/>
          </p:nvPr>
        </p:nvSpPr>
        <p:spPr/>
        <p:txBody>
          <a:bodyPr/>
          <a:lstStyle/>
          <a:p>
            <a:fld id="{B4BCC478-69E1-764C-A2C2-4039F4FAADCA}" type="slidenum">
              <a:rPr lang="en-US" smtClean="0"/>
              <a:t>‹#›</a:t>
            </a:fld>
            <a:endParaRPr lang="en-US"/>
          </a:p>
        </p:txBody>
      </p:sp>
    </p:spTree>
    <p:extLst>
      <p:ext uri="{BB962C8B-B14F-4D97-AF65-F5344CB8AC3E}">
        <p14:creationId xmlns:p14="http://schemas.microsoft.com/office/powerpoint/2010/main" val="1765644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140C-2169-D543-E376-0BA9CC12B2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74877F-E297-EE88-8F6E-EA48EF5946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1396F0-6D06-1AA7-37C0-100FDB9B6489}"/>
              </a:ext>
            </a:extLst>
          </p:cNvPr>
          <p:cNvSpPr>
            <a:spLocks noGrp="1"/>
          </p:cNvSpPr>
          <p:nvPr>
            <p:ph type="dt" sz="half" idx="10"/>
          </p:nvPr>
        </p:nvSpPr>
        <p:spPr/>
        <p:txBody>
          <a:bodyPr/>
          <a:lstStyle/>
          <a:p>
            <a:fld id="{F3AAB149-D04F-594C-9AF9-CF6321FAC6AA}" type="datetimeFigureOut">
              <a:rPr lang="en-US" smtClean="0"/>
              <a:t>2/5/2024</a:t>
            </a:fld>
            <a:endParaRPr lang="en-US"/>
          </a:p>
        </p:txBody>
      </p:sp>
      <p:sp>
        <p:nvSpPr>
          <p:cNvPr id="5" name="Footer Placeholder 4">
            <a:extLst>
              <a:ext uri="{FF2B5EF4-FFF2-40B4-BE49-F238E27FC236}">
                <a16:creationId xmlns:a16="http://schemas.microsoft.com/office/drawing/2014/main" id="{941D6F83-EA28-BC3B-74E6-47D0B0717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D56C6-8ACE-7180-7661-1B0EBA6ECB74}"/>
              </a:ext>
            </a:extLst>
          </p:cNvPr>
          <p:cNvSpPr>
            <a:spLocks noGrp="1"/>
          </p:cNvSpPr>
          <p:nvPr>
            <p:ph type="sldNum" sz="quarter" idx="12"/>
          </p:nvPr>
        </p:nvSpPr>
        <p:spPr/>
        <p:txBody>
          <a:bodyPr/>
          <a:lstStyle/>
          <a:p>
            <a:fld id="{B4BCC478-69E1-764C-A2C2-4039F4FAADCA}" type="slidenum">
              <a:rPr lang="en-US" smtClean="0"/>
              <a:t>‹#›</a:t>
            </a:fld>
            <a:endParaRPr lang="en-US"/>
          </a:p>
        </p:txBody>
      </p:sp>
    </p:spTree>
    <p:extLst>
      <p:ext uri="{BB962C8B-B14F-4D97-AF65-F5344CB8AC3E}">
        <p14:creationId xmlns:p14="http://schemas.microsoft.com/office/powerpoint/2010/main" val="2923461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0F154-CA8A-3577-FC8A-A207D74E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908BDD-647B-9C10-A970-45453AEBFF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03D9B1-6CEF-76CB-742A-8E69C27357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70D6E5-7501-8F37-B980-EEABC457D4E4}"/>
              </a:ext>
            </a:extLst>
          </p:cNvPr>
          <p:cNvSpPr>
            <a:spLocks noGrp="1"/>
          </p:cNvSpPr>
          <p:nvPr>
            <p:ph type="dt" sz="half" idx="10"/>
          </p:nvPr>
        </p:nvSpPr>
        <p:spPr/>
        <p:txBody>
          <a:bodyPr/>
          <a:lstStyle/>
          <a:p>
            <a:fld id="{F3AAB149-D04F-594C-9AF9-CF6321FAC6AA}" type="datetimeFigureOut">
              <a:rPr lang="en-US" smtClean="0"/>
              <a:t>2/5/2024</a:t>
            </a:fld>
            <a:endParaRPr lang="en-US"/>
          </a:p>
        </p:txBody>
      </p:sp>
      <p:sp>
        <p:nvSpPr>
          <p:cNvPr id="6" name="Footer Placeholder 5">
            <a:extLst>
              <a:ext uri="{FF2B5EF4-FFF2-40B4-BE49-F238E27FC236}">
                <a16:creationId xmlns:a16="http://schemas.microsoft.com/office/drawing/2014/main" id="{4886E609-E605-3E72-17F9-91D991BACF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B62C8D-B248-C1A5-FB37-E40499B7714C}"/>
              </a:ext>
            </a:extLst>
          </p:cNvPr>
          <p:cNvSpPr>
            <a:spLocks noGrp="1"/>
          </p:cNvSpPr>
          <p:nvPr>
            <p:ph type="sldNum" sz="quarter" idx="12"/>
          </p:nvPr>
        </p:nvSpPr>
        <p:spPr/>
        <p:txBody>
          <a:bodyPr/>
          <a:lstStyle/>
          <a:p>
            <a:fld id="{B4BCC478-69E1-764C-A2C2-4039F4FAADCA}" type="slidenum">
              <a:rPr lang="en-US" smtClean="0"/>
              <a:t>‹#›</a:t>
            </a:fld>
            <a:endParaRPr lang="en-US"/>
          </a:p>
        </p:txBody>
      </p:sp>
    </p:spTree>
    <p:extLst>
      <p:ext uri="{BB962C8B-B14F-4D97-AF65-F5344CB8AC3E}">
        <p14:creationId xmlns:p14="http://schemas.microsoft.com/office/powerpoint/2010/main" val="2909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44271-B7DB-1BEC-A6E0-6760A429C8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7BA61A-9D60-36C2-0A03-2F1BF729D6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D781CB-0ED1-68FD-32A0-0701AF799D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5C904F-0A17-8C07-120D-2D81F20D7E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432F11-8A96-67D3-C337-DFBA6629AD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301A9E-8A90-4A7E-FAAD-29F4CE5336F9}"/>
              </a:ext>
            </a:extLst>
          </p:cNvPr>
          <p:cNvSpPr>
            <a:spLocks noGrp="1"/>
          </p:cNvSpPr>
          <p:nvPr>
            <p:ph type="dt" sz="half" idx="10"/>
          </p:nvPr>
        </p:nvSpPr>
        <p:spPr/>
        <p:txBody>
          <a:bodyPr/>
          <a:lstStyle/>
          <a:p>
            <a:fld id="{F3AAB149-D04F-594C-9AF9-CF6321FAC6AA}" type="datetimeFigureOut">
              <a:rPr lang="en-US" smtClean="0"/>
              <a:t>2/5/2024</a:t>
            </a:fld>
            <a:endParaRPr lang="en-US"/>
          </a:p>
        </p:txBody>
      </p:sp>
      <p:sp>
        <p:nvSpPr>
          <p:cNvPr id="8" name="Footer Placeholder 7">
            <a:extLst>
              <a:ext uri="{FF2B5EF4-FFF2-40B4-BE49-F238E27FC236}">
                <a16:creationId xmlns:a16="http://schemas.microsoft.com/office/drawing/2014/main" id="{FEBB99BB-F88F-AA58-FA77-42ADA1A7EF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AEFA36-F365-4EB8-362A-5DCA2C9DCF93}"/>
              </a:ext>
            </a:extLst>
          </p:cNvPr>
          <p:cNvSpPr>
            <a:spLocks noGrp="1"/>
          </p:cNvSpPr>
          <p:nvPr>
            <p:ph type="sldNum" sz="quarter" idx="12"/>
          </p:nvPr>
        </p:nvSpPr>
        <p:spPr/>
        <p:txBody>
          <a:bodyPr/>
          <a:lstStyle/>
          <a:p>
            <a:fld id="{B4BCC478-69E1-764C-A2C2-4039F4FAADCA}" type="slidenum">
              <a:rPr lang="en-US" smtClean="0"/>
              <a:t>‹#›</a:t>
            </a:fld>
            <a:endParaRPr lang="en-US"/>
          </a:p>
        </p:txBody>
      </p:sp>
    </p:spTree>
    <p:extLst>
      <p:ext uri="{BB962C8B-B14F-4D97-AF65-F5344CB8AC3E}">
        <p14:creationId xmlns:p14="http://schemas.microsoft.com/office/powerpoint/2010/main" val="1977772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B293F-A543-42F1-A295-465353DDE7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F3275C-81C3-E15C-82B1-97ADA165C116}"/>
              </a:ext>
            </a:extLst>
          </p:cNvPr>
          <p:cNvSpPr>
            <a:spLocks noGrp="1"/>
          </p:cNvSpPr>
          <p:nvPr>
            <p:ph type="dt" sz="half" idx="10"/>
          </p:nvPr>
        </p:nvSpPr>
        <p:spPr/>
        <p:txBody>
          <a:bodyPr/>
          <a:lstStyle/>
          <a:p>
            <a:fld id="{F3AAB149-D04F-594C-9AF9-CF6321FAC6AA}" type="datetimeFigureOut">
              <a:rPr lang="en-US" smtClean="0"/>
              <a:t>2/5/2024</a:t>
            </a:fld>
            <a:endParaRPr lang="en-US"/>
          </a:p>
        </p:txBody>
      </p:sp>
      <p:sp>
        <p:nvSpPr>
          <p:cNvPr id="4" name="Footer Placeholder 3">
            <a:extLst>
              <a:ext uri="{FF2B5EF4-FFF2-40B4-BE49-F238E27FC236}">
                <a16:creationId xmlns:a16="http://schemas.microsoft.com/office/drawing/2014/main" id="{363749B1-384D-3C9B-ED86-C149E17A16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4FBF48-CBD3-5094-F92A-B943D1A5F4AA}"/>
              </a:ext>
            </a:extLst>
          </p:cNvPr>
          <p:cNvSpPr>
            <a:spLocks noGrp="1"/>
          </p:cNvSpPr>
          <p:nvPr>
            <p:ph type="sldNum" sz="quarter" idx="12"/>
          </p:nvPr>
        </p:nvSpPr>
        <p:spPr/>
        <p:txBody>
          <a:bodyPr/>
          <a:lstStyle/>
          <a:p>
            <a:fld id="{B4BCC478-69E1-764C-A2C2-4039F4FAADCA}" type="slidenum">
              <a:rPr lang="en-US" smtClean="0"/>
              <a:t>‹#›</a:t>
            </a:fld>
            <a:endParaRPr lang="en-US"/>
          </a:p>
        </p:txBody>
      </p:sp>
    </p:spTree>
    <p:extLst>
      <p:ext uri="{BB962C8B-B14F-4D97-AF65-F5344CB8AC3E}">
        <p14:creationId xmlns:p14="http://schemas.microsoft.com/office/powerpoint/2010/main" val="2131789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20D483-E5B0-324A-0E32-1A305CFDE0E1}"/>
              </a:ext>
            </a:extLst>
          </p:cNvPr>
          <p:cNvSpPr>
            <a:spLocks noGrp="1"/>
          </p:cNvSpPr>
          <p:nvPr>
            <p:ph type="dt" sz="half" idx="10"/>
          </p:nvPr>
        </p:nvSpPr>
        <p:spPr/>
        <p:txBody>
          <a:bodyPr/>
          <a:lstStyle/>
          <a:p>
            <a:fld id="{F3AAB149-D04F-594C-9AF9-CF6321FAC6AA}" type="datetimeFigureOut">
              <a:rPr lang="en-US" smtClean="0"/>
              <a:t>2/5/2024</a:t>
            </a:fld>
            <a:endParaRPr lang="en-US"/>
          </a:p>
        </p:txBody>
      </p:sp>
      <p:sp>
        <p:nvSpPr>
          <p:cNvPr id="3" name="Footer Placeholder 2">
            <a:extLst>
              <a:ext uri="{FF2B5EF4-FFF2-40B4-BE49-F238E27FC236}">
                <a16:creationId xmlns:a16="http://schemas.microsoft.com/office/drawing/2014/main" id="{E8EAB525-F04B-4702-72A5-0F159B5873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5DCE30-8402-0ED2-8B43-CA0364D03C14}"/>
              </a:ext>
            </a:extLst>
          </p:cNvPr>
          <p:cNvSpPr>
            <a:spLocks noGrp="1"/>
          </p:cNvSpPr>
          <p:nvPr>
            <p:ph type="sldNum" sz="quarter" idx="12"/>
          </p:nvPr>
        </p:nvSpPr>
        <p:spPr/>
        <p:txBody>
          <a:bodyPr/>
          <a:lstStyle/>
          <a:p>
            <a:fld id="{B4BCC478-69E1-764C-A2C2-4039F4FAADCA}" type="slidenum">
              <a:rPr lang="en-US" smtClean="0"/>
              <a:t>‹#›</a:t>
            </a:fld>
            <a:endParaRPr lang="en-US"/>
          </a:p>
        </p:txBody>
      </p:sp>
    </p:spTree>
    <p:extLst>
      <p:ext uri="{BB962C8B-B14F-4D97-AF65-F5344CB8AC3E}">
        <p14:creationId xmlns:p14="http://schemas.microsoft.com/office/powerpoint/2010/main" val="2151627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30D86-CC3E-3DC3-7254-8006EDABA4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49F2BD-A2D5-52DA-1076-6904F7B038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6D8254-7ED0-78EA-22B4-F4BD52C086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2F394F-DF3A-E0DF-6BDB-DA231B6387E2}"/>
              </a:ext>
            </a:extLst>
          </p:cNvPr>
          <p:cNvSpPr>
            <a:spLocks noGrp="1"/>
          </p:cNvSpPr>
          <p:nvPr>
            <p:ph type="dt" sz="half" idx="10"/>
          </p:nvPr>
        </p:nvSpPr>
        <p:spPr/>
        <p:txBody>
          <a:bodyPr/>
          <a:lstStyle/>
          <a:p>
            <a:fld id="{F3AAB149-D04F-594C-9AF9-CF6321FAC6AA}" type="datetimeFigureOut">
              <a:rPr lang="en-US" smtClean="0"/>
              <a:t>2/5/2024</a:t>
            </a:fld>
            <a:endParaRPr lang="en-US"/>
          </a:p>
        </p:txBody>
      </p:sp>
      <p:sp>
        <p:nvSpPr>
          <p:cNvPr id="6" name="Footer Placeholder 5">
            <a:extLst>
              <a:ext uri="{FF2B5EF4-FFF2-40B4-BE49-F238E27FC236}">
                <a16:creationId xmlns:a16="http://schemas.microsoft.com/office/drawing/2014/main" id="{C0BC83B6-7B26-9BAC-2893-EC17B42E6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1AF8-DF16-5659-7701-45DF77FB6846}"/>
              </a:ext>
            </a:extLst>
          </p:cNvPr>
          <p:cNvSpPr>
            <a:spLocks noGrp="1"/>
          </p:cNvSpPr>
          <p:nvPr>
            <p:ph type="sldNum" sz="quarter" idx="12"/>
          </p:nvPr>
        </p:nvSpPr>
        <p:spPr/>
        <p:txBody>
          <a:bodyPr/>
          <a:lstStyle/>
          <a:p>
            <a:fld id="{B4BCC478-69E1-764C-A2C2-4039F4FAADCA}" type="slidenum">
              <a:rPr lang="en-US" smtClean="0"/>
              <a:t>‹#›</a:t>
            </a:fld>
            <a:endParaRPr lang="en-US"/>
          </a:p>
        </p:txBody>
      </p:sp>
    </p:spTree>
    <p:extLst>
      <p:ext uri="{BB962C8B-B14F-4D97-AF65-F5344CB8AC3E}">
        <p14:creationId xmlns:p14="http://schemas.microsoft.com/office/powerpoint/2010/main" val="1782552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FEFA1-754A-FDAB-6D55-6A61029E6D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255EA5-4411-D10C-D3F7-0EEC9AC3AD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E411DB-6ED4-EC06-AF58-73355B63C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F31B03-F140-7D14-FAD3-369E661E8659}"/>
              </a:ext>
            </a:extLst>
          </p:cNvPr>
          <p:cNvSpPr>
            <a:spLocks noGrp="1"/>
          </p:cNvSpPr>
          <p:nvPr>
            <p:ph type="dt" sz="half" idx="10"/>
          </p:nvPr>
        </p:nvSpPr>
        <p:spPr/>
        <p:txBody>
          <a:bodyPr/>
          <a:lstStyle/>
          <a:p>
            <a:fld id="{F3AAB149-D04F-594C-9AF9-CF6321FAC6AA}" type="datetimeFigureOut">
              <a:rPr lang="en-US" smtClean="0"/>
              <a:t>2/5/2024</a:t>
            </a:fld>
            <a:endParaRPr lang="en-US"/>
          </a:p>
        </p:txBody>
      </p:sp>
      <p:sp>
        <p:nvSpPr>
          <p:cNvPr id="6" name="Footer Placeholder 5">
            <a:extLst>
              <a:ext uri="{FF2B5EF4-FFF2-40B4-BE49-F238E27FC236}">
                <a16:creationId xmlns:a16="http://schemas.microsoft.com/office/drawing/2014/main" id="{498894F7-BB08-0341-248B-5E6898DF2E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1E6540-7C16-D773-6A00-1A9B9332CFEE}"/>
              </a:ext>
            </a:extLst>
          </p:cNvPr>
          <p:cNvSpPr>
            <a:spLocks noGrp="1"/>
          </p:cNvSpPr>
          <p:nvPr>
            <p:ph type="sldNum" sz="quarter" idx="12"/>
          </p:nvPr>
        </p:nvSpPr>
        <p:spPr/>
        <p:txBody>
          <a:bodyPr/>
          <a:lstStyle/>
          <a:p>
            <a:fld id="{B4BCC478-69E1-764C-A2C2-4039F4FAADCA}" type="slidenum">
              <a:rPr lang="en-US" smtClean="0"/>
              <a:t>‹#›</a:t>
            </a:fld>
            <a:endParaRPr lang="en-US"/>
          </a:p>
        </p:txBody>
      </p:sp>
    </p:spTree>
    <p:extLst>
      <p:ext uri="{BB962C8B-B14F-4D97-AF65-F5344CB8AC3E}">
        <p14:creationId xmlns:p14="http://schemas.microsoft.com/office/powerpoint/2010/main" val="1857515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87666-D1A3-B98F-44F1-D01323760F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2BD2D4-72A0-C754-616F-49B511459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12D96-5B78-9FEC-D1D5-F5C10EA7A3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AAB149-D04F-594C-9AF9-CF6321FAC6AA}" type="datetimeFigureOut">
              <a:rPr lang="en-US" smtClean="0"/>
              <a:t>2/5/2024</a:t>
            </a:fld>
            <a:endParaRPr lang="en-US"/>
          </a:p>
        </p:txBody>
      </p:sp>
      <p:sp>
        <p:nvSpPr>
          <p:cNvPr id="5" name="Footer Placeholder 4">
            <a:extLst>
              <a:ext uri="{FF2B5EF4-FFF2-40B4-BE49-F238E27FC236}">
                <a16:creationId xmlns:a16="http://schemas.microsoft.com/office/drawing/2014/main" id="{57CC3A82-039D-3821-692D-CA90F03316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F9547C-E8DE-0F25-A383-4E396C393E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CC478-69E1-764C-A2C2-4039F4FAADCA}" type="slidenum">
              <a:rPr lang="en-US" smtClean="0"/>
              <a:t>‹#›</a:t>
            </a:fld>
            <a:endParaRPr lang="en-US"/>
          </a:p>
        </p:txBody>
      </p:sp>
    </p:spTree>
    <p:extLst>
      <p:ext uri="{BB962C8B-B14F-4D97-AF65-F5344CB8AC3E}">
        <p14:creationId xmlns:p14="http://schemas.microsoft.com/office/powerpoint/2010/main" val="3816641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yramid with a stone structure with Chichen Itza in the background&#10;&#10;Description automatically generated with medium confidence">
            <a:extLst>
              <a:ext uri="{FF2B5EF4-FFF2-40B4-BE49-F238E27FC236}">
                <a16:creationId xmlns:a16="http://schemas.microsoft.com/office/drawing/2014/main" id="{0969B9CD-2A97-B653-CFF9-A97211D01F8C}"/>
              </a:ext>
            </a:extLst>
          </p:cNvPr>
          <p:cNvPicPr>
            <a:picLocks noChangeAspect="1"/>
          </p:cNvPicPr>
          <p:nvPr/>
        </p:nvPicPr>
        <p:blipFill rotWithShape="1">
          <a:blip r:embed="rId3">
            <a:alphaModFix amt="50000"/>
          </a:blip>
          <a:srcRect t="15709" r="-1" b="-1"/>
          <a:stretch/>
        </p:blipFill>
        <p:spPr>
          <a:xfrm>
            <a:off x="20" y="10"/>
            <a:ext cx="12188931" cy="6857990"/>
          </a:xfrm>
          <a:prstGeom prst="rect">
            <a:avLst/>
          </a:prstGeom>
        </p:spPr>
      </p:pic>
      <p:sp>
        <p:nvSpPr>
          <p:cNvPr id="2" name="Title 1">
            <a:extLst>
              <a:ext uri="{FF2B5EF4-FFF2-40B4-BE49-F238E27FC236}">
                <a16:creationId xmlns:a16="http://schemas.microsoft.com/office/drawing/2014/main" id="{1896882E-CF3C-F984-EF07-698E16072F70}"/>
              </a:ext>
            </a:extLst>
          </p:cNvPr>
          <p:cNvSpPr>
            <a:spLocks noGrp="1"/>
          </p:cNvSpPr>
          <p:nvPr>
            <p:ph type="ctrTitle"/>
          </p:nvPr>
        </p:nvSpPr>
        <p:spPr>
          <a:xfrm>
            <a:off x="1527048" y="1124712"/>
            <a:ext cx="9144000" cy="3063240"/>
          </a:xfrm>
        </p:spPr>
        <p:txBody>
          <a:bodyPr>
            <a:normAutofit/>
          </a:bodyPr>
          <a:lstStyle/>
          <a:p>
            <a:r>
              <a:rPr lang="en-US" sz="6600">
                <a:solidFill>
                  <a:schemeClr val="bg1"/>
                </a:solidFill>
                <a:latin typeface="Cambria" panose="02040503050406030204" pitchFamily="18" charset="0"/>
                <a:ea typeface="Cambria" panose="02040503050406030204" pitchFamily="18" charset="0"/>
              </a:rPr>
              <a:t>Characteristics of Civilization</a:t>
            </a:r>
          </a:p>
        </p:txBody>
      </p:sp>
      <p:sp>
        <p:nvSpPr>
          <p:cNvPr id="18"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7598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icture">
            <a:extLst>
              <a:ext uri="{FF2B5EF4-FFF2-40B4-BE49-F238E27FC236}">
                <a16:creationId xmlns:a16="http://schemas.microsoft.com/office/drawing/2014/main" id="{A96430EE-69E8-AD6D-EB92-0EAE34048E0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8002" y="965199"/>
            <a:ext cx="3202941" cy="4927602"/>
          </a:xfrm>
          <a:prstGeom prst="rect">
            <a:avLst/>
          </a:prstGeom>
          <a:noFill/>
          <a:extLst>
            <a:ext uri="{909E8E84-426E-40DD-AFC4-6F175D3DCCD1}">
              <a14:hiddenFill xmlns:a14="http://schemas.microsoft.com/office/drawing/2010/main">
                <a:solidFill>
                  <a:srgbClr val="FFFFFF"/>
                </a:solidFill>
              </a14:hiddenFill>
            </a:ext>
          </a:extLst>
        </p:spPr>
      </p:pic>
      <p:sp>
        <p:nvSpPr>
          <p:cNvPr id="2057" name="Freeform: Shape 205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8291927D-D98E-E5C7-1845-6B72F947E399}"/>
              </a:ext>
            </a:extLst>
          </p:cNvPr>
          <p:cNvSpPr>
            <a:spLocks noGrp="1"/>
          </p:cNvSpPr>
          <p:nvPr>
            <p:ph type="title"/>
          </p:nvPr>
        </p:nvSpPr>
        <p:spPr>
          <a:xfrm>
            <a:off x="5759354" y="457201"/>
            <a:ext cx="5337270" cy="1835911"/>
          </a:xfrm>
        </p:spPr>
        <p:txBody>
          <a:bodyPr anchor="b">
            <a:normAutofit/>
          </a:bodyPr>
          <a:lstStyle/>
          <a:p>
            <a:r>
              <a:rPr lang="en-US" sz="5400">
                <a:solidFill>
                  <a:srgbClr val="FFFFFF"/>
                </a:solidFill>
                <a:latin typeface="Cambria" panose="02040503050406030204" pitchFamily="18" charset="0"/>
                <a:ea typeface="Cambria" panose="02040503050406030204" pitchFamily="18" charset="0"/>
              </a:rPr>
              <a:t>ART and ARCHITECTURE</a:t>
            </a:r>
          </a:p>
        </p:txBody>
      </p:sp>
      <p:sp>
        <p:nvSpPr>
          <p:cNvPr id="205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881CF93-9516-4703-8217-65AF91ABB0B6}"/>
              </a:ext>
            </a:extLst>
          </p:cNvPr>
          <p:cNvSpPr>
            <a:spLocks noGrp="1"/>
          </p:cNvSpPr>
          <p:nvPr>
            <p:ph idx="1"/>
          </p:nvPr>
        </p:nvSpPr>
        <p:spPr>
          <a:xfrm>
            <a:off x="5225144" y="2798064"/>
            <a:ext cx="6966856" cy="4041648"/>
          </a:xfrm>
        </p:spPr>
        <p:txBody>
          <a:bodyPr anchor="t">
            <a:normAutofit/>
          </a:bodyPr>
          <a:lstStyle/>
          <a:p>
            <a:r>
              <a:rPr lang="en-CA" sz="2400" b="0" i="0" dirty="0">
                <a:solidFill>
                  <a:srgbClr val="FFFFFF"/>
                </a:solidFill>
                <a:effectLst/>
                <a:latin typeface="Cambria" panose="02040503050406030204" pitchFamily="18" charset="0"/>
                <a:ea typeface="Cambria" panose="02040503050406030204" pitchFamily="18" charset="0"/>
              </a:rPr>
              <a:t>Significant artistic activity was another feature of the new civilizations.</a:t>
            </a:r>
          </a:p>
          <a:p>
            <a:r>
              <a:rPr lang="en-CA" sz="2400" b="0" i="0" dirty="0">
                <a:solidFill>
                  <a:srgbClr val="FFFFFF"/>
                </a:solidFill>
                <a:effectLst/>
                <a:latin typeface="Cambria" panose="02040503050406030204" pitchFamily="18" charset="0"/>
                <a:ea typeface="Cambria" panose="02040503050406030204" pitchFamily="18" charset="0"/>
              </a:rPr>
              <a:t> Architects built temples and pyramids as places for worship or sacrifice, or for the burial of kings and other important people. </a:t>
            </a:r>
          </a:p>
          <a:p>
            <a:r>
              <a:rPr lang="en-CA" sz="2400" b="0" i="0" dirty="0">
                <a:solidFill>
                  <a:srgbClr val="FFFFFF"/>
                </a:solidFill>
                <a:effectLst/>
                <a:latin typeface="Cambria" panose="02040503050406030204" pitchFamily="18" charset="0"/>
                <a:ea typeface="Cambria" panose="02040503050406030204" pitchFamily="18" charset="0"/>
              </a:rPr>
              <a:t>Painters and sculptors </a:t>
            </a:r>
            <a:r>
              <a:rPr lang="en-CA" sz="2400" b="1" i="0" dirty="0">
                <a:solidFill>
                  <a:srgbClr val="FFFFFF"/>
                </a:solidFill>
                <a:effectLst/>
                <a:latin typeface="Cambria" panose="02040503050406030204" pitchFamily="18" charset="0"/>
                <a:ea typeface="Cambria" panose="02040503050406030204" pitchFamily="18" charset="0"/>
              </a:rPr>
              <a:t>portrayed</a:t>
            </a:r>
            <a:r>
              <a:rPr lang="en-CA" sz="2400" b="0" i="0" dirty="0">
                <a:solidFill>
                  <a:srgbClr val="FFFFFF"/>
                </a:solidFill>
                <a:effectLst/>
                <a:latin typeface="Cambria" panose="02040503050406030204" pitchFamily="18" charset="0"/>
                <a:ea typeface="Cambria" panose="02040503050406030204" pitchFamily="18" charset="0"/>
              </a:rPr>
              <a:t> (showed) stories of nature. They also provided </a:t>
            </a:r>
            <a:r>
              <a:rPr lang="en-CA" sz="2400" b="1" i="0" dirty="0">
                <a:solidFill>
                  <a:srgbClr val="FFFFFF"/>
                </a:solidFill>
                <a:effectLst/>
                <a:latin typeface="Cambria" panose="02040503050406030204" pitchFamily="18" charset="0"/>
                <a:ea typeface="Cambria" panose="02040503050406030204" pitchFamily="18" charset="0"/>
              </a:rPr>
              <a:t>depictions</a:t>
            </a:r>
            <a:r>
              <a:rPr lang="en-CA" sz="2400" b="0" i="0" dirty="0">
                <a:solidFill>
                  <a:srgbClr val="FFFFFF"/>
                </a:solidFill>
                <a:effectLst/>
                <a:latin typeface="Cambria" panose="02040503050406030204" pitchFamily="18" charset="0"/>
                <a:ea typeface="Cambria" panose="02040503050406030204" pitchFamily="18" charset="0"/>
              </a:rPr>
              <a:t> (drawings) of the rulers and gods they worshiped.</a:t>
            </a:r>
            <a:endParaRPr lang="en-US" sz="2400" dirty="0">
              <a:solidFill>
                <a:srgbClr val="FFFF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0396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839C72-3957-FF25-7303-BADA70CF958F}"/>
              </a:ext>
            </a:extLst>
          </p:cNvPr>
          <p:cNvSpPr>
            <a:spLocks noGrp="1"/>
          </p:cNvSpPr>
          <p:nvPr>
            <p:ph type="title"/>
          </p:nvPr>
        </p:nvSpPr>
        <p:spPr>
          <a:xfrm>
            <a:off x="-3048" y="-520247"/>
            <a:ext cx="5251316" cy="1807305"/>
          </a:xfrm>
        </p:spPr>
        <p:txBody>
          <a:bodyPr>
            <a:normAutofit/>
          </a:bodyPr>
          <a:lstStyle/>
          <a:p>
            <a:r>
              <a:rPr lang="en-US" dirty="0">
                <a:latin typeface="Cambria" panose="02040503050406030204" pitchFamily="18" charset="0"/>
                <a:ea typeface="Cambria" panose="02040503050406030204" pitchFamily="18" charset="0"/>
              </a:rPr>
              <a:t>Job Specialization</a:t>
            </a:r>
          </a:p>
        </p:txBody>
      </p:sp>
      <p:sp>
        <p:nvSpPr>
          <p:cNvPr id="3" name="Content Placeholder 2">
            <a:extLst>
              <a:ext uri="{FF2B5EF4-FFF2-40B4-BE49-F238E27FC236}">
                <a16:creationId xmlns:a16="http://schemas.microsoft.com/office/drawing/2014/main" id="{19142089-D59B-4EAB-7353-EC846B6D4D8F}"/>
              </a:ext>
            </a:extLst>
          </p:cNvPr>
          <p:cNvSpPr>
            <a:spLocks noGrp="1"/>
          </p:cNvSpPr>
          <p:nvPr>
            <p:ph idx="1"/>
          </p:nvPr>
        </p:nvSpPr>
        <p:spPr>
          <a:xfrm>
            <a:off x="-3048" y="856344"/>
            <a:ext cx="6578019" cy="6001656"/>
          </a:xfrm>
        </p:spPr>
        <p:txBody>
          <a:bodyPr>
            <a:normAutofit/>
          </a:bodyPr>
          <a:lstStyle/>
          <a:p>
            <a:r>
              <a:rPr lang="en-CA" sz="2000" b="0" i="0" dirty="0">
                <a:effectLst/>
                <a:latin typeface="Cambria" panose="02040503050406030204" pitchFamily="18" charset="0"/>
                <a:ea typeface="Cambria" panose="02040503050406030204" pitchFamily="18" charset="0"/>
              </a:rPr>
              <a:t>Civilizations are marked by complex divisions of labor. This means that different people perform specialized tasks. </a:t>
            </a:r>
          </a:p>
          <a:p>
            <a:r>
              <a:rPr lang="en-CA" sz="2000" b="0" i="0" dirty="0">
                <a:effectLst/>
                <a:latin typeface="Cambria" panose="02040503050406030204" pitchFamily="18" charset="0"/>
                <a:ea typeface="Cambria" panose="02040503050406030204" pitchFamily="18" charset="0"/>
              </a:rPr>
              <a:t>In a purely agricultural society, members of the community are largely self-sufficient, and can provide food, shelter, and clothing for themselves.</a:t>
            </a:r>
          </a:p>
          <a:p>
            <a:r>
              <a:rPr lang="en-CA" sz="2000" b="0" i="0" dirty="0">
                <a:effectLst/>
                <a:latin typeface="Cambria" panose="02040503050406030204" pitchFamily="18" charset="0"/>
                <a:ea typeface="Cambria" panose="02040503050406030204" pitchFamily="18" charset="0"/>
              </a:rPr>
              <a:t> In a complex civilization, farmers may cultivate one type of crop and depend on other people for other foods, clothing, shelter, and information. Civilizations that depend on trade are specially marked by divisions of labor.</a:t>
            </a:r>
          </a:p>
          <a:p>
            <a:r>
              <a:rPr lang="en-CA" sz="2000" dirty="0">
                <a:latin typeface="Cambria" panose="02040503050406030204" pitchFamily="18" charset="0"/>
                <a:ea typeface="Cambria" panose="02040503050406030204" pitchFamily="18" charset="0"/>
              </a:rPr>
              <a:t>Brick layers</a:t>
            </a:r>
          </a:p>
          <a:p>
            <a:r>
              <a:rPr lang="en-CA" sz="2000" dirty="0">
                <a:latin typeface="Cambria" panose="02040503050406030204" pitchFamily="18" charset="0"/>
                <a:ea typeface="Cambria" panose="02040503050406030204" pitchFamily="18" charset="0"/>
              </a:rPr>
              <a:t>Artisans</a:t>
            </a:r>
          </a:p>
          <a:p>
            <a:r>
              <a:rPr lang="en-CA" sz="2000" dirty="0">
                <a:latin typeface="Cambria" panose="02040503050406030204" pitchFamily="18" charset="0"/>
                <a:ea typeface="Cambria" panose="02040503050406030204" pitchFamily="18" charset="0"/>
              </a:rPr>
              <a:t>Stone workers</a:t>
            </a:r>
          </a:p>
          <a:p>
            <a:r>
              <a:rPr lang="en-CA" sz="2000" dirty="0">
                <a:latin typeface="Cambria" panose="02040503050406030204" pitchFamily="18" charset="0"/>
                <a:ea typeface="Cambria" panose="02040503050406030204" pitchFamily="18" charset="0"/>
              </a:rPr>
              <a:t>Soldiers</a:t>
            </a:r>
          </a:p>
          <a:p>
            <a:r>
              <a:rPr lang="en-CA" sz="2000" dirty="0">
                <a:latin typeface="Cambria" panose="02040503050406030204" pitchFamily="18" charset="0"/>
                <a:ea typeface="Cambria" panose="02040503050406030204" pitchFamily="18" charset="0"/>
              </a:rPr>
              <a:t>Metal Workers</a:t>
            </a:r>
          </a:p>
          <a:p>
            <a:r>
              <a:rPr lang="en-CA" sz="2000" dirty="0">
                <a:latin typeface="Cambria" panose="02040503050406030204" pitchFamily="18" charset="0"/>
                <a:ea typeface="Cambria" panose="02040503050406030204" pitchFamily="18" charset="0"/>
              </a:rPr>
              <a:t>Entertainers</a:t>
            </a:r>
          </a:p>
          <a:p>
            <a:endParaRPr lang="en-US" sz="1300" dirty="0"/>
          </a:p>
        </p:txBody>
      </p:sp>
      <p:pic>
        <p:nvPicPr>
          <p:cNvPr id="4" name="Picture 3">
            <a:extLst>
              <a:ext uri="{FF2B5EF4-FFF2-40B4-BE49-F238E27FC236}">
                <a16:creationId xmlns:a16="http://schemas.microsoft.com/office/drawing/2014/main" id="{3FB76AA3-D94F-4EE6-F0B7-4F63EE2227EF}"/>
              </a:ext>
            </a:extLst>
          </p:cNvPr>
          <p:cNvPicPr>
            <a:picLocks noChangeAspect="1"/>
          </p:cNvPicPr>
          <p:nvPr/>
        </p:nvPicPr>
        <p:blipFill rotWithShape="1">
          <a:blip r:embed="rId3"/>
          <a:srcRect l="14006" r="18392"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338753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6736F-3330-5451-AF6A-A58B86C08266}"/>
              </a:ext>
            </a:extLst>
          </p:cNvPr>
          <p:cNvSpPr>
            <a:spLocks noGrp="1"/>
          </p:cNvSpPr>
          <p:nvPr>
            <p:ph type="title"/>
          </p:nvPr>
        </p:nvSpPr>
        <p:spPr>
          <a:xfrm>
            <a:off x="366714" y="3752850"/>
            <a:ext cx="3290887" cy="2452687"/>
          </a:xfrm>
        </p:spPr>
        <p:txBody>
          <a:bodyPr anchor="ctr">
            <a:normAutofit/>
          </a:bodyPr>
          <a:lstStyle/>
          <a:p>
            <a:r>
              <a:rPr lang="en-US" sz="2800" dirty="0">
                <a:latin typeface="Cambria" panose="02040503050406030204" pitchFamily="18" charset="0"/>
                <a:ea typeface="Cambria" panose="02040503050406030204" pitchFamily="18" charset="0"/>
              </a:rPr>
              <a:t>PUBLIC WORKS AND INFRASTRUCTURE</a:t>
            </a:r>
          </a:p>
        </p:txBody>
      </p:sp>
      <p:pic>
        <p:nvPicPr>
          <p:cNvPr id="4" name="Picture 3">
            <a:extLst>
              <a:ext uri="{FF2B5EF4-FFF2-40B4-BE49-F238E27FC236}">
                <a16:creationId xmlns:a16="http://schemas.microsoft.com/office/drawing/2014/main" id="{481994A0-C0ED-7CF5-71B5-154644248840}"/>
              </a:ext>
            </a:extLst>
          </p:cNvPr>
          <p:cNvPicPr>
            <a:picLocks noChangeAspect="1"/>
          </p:cNvPicPr>
          <p:nvPr/>
        </p:nvPicPr>
        <p:blipFill rotWithShape="1">
          <a:blip r:embed="rId3"/>
          <a:srcRect t="34890" b="1308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5AC0E39C-5703-6344-C5D7-4676D5DF5558}"/>
              </a:ext>
            </a:extLst>
          </p:cNvPr>
          <p:cNvSpPr>
            <a:spLocks noGrp="1"/>
          </p:cNvSpPr>
          <p:nvPr>
            <p:ph idx="1"/>
          </p:nvPr>
        </p:nvSpPr>
        <p:spPr>
          <a:xfrm>
            <a:off x="3657601" y="3752850"/>
            <a:ext cx="8534400" cy="3105140"/>
          </a:xfrm>
        </p:spPr>
        <p:txBody>
          <a:bodyPr anchor="ctr">
            <a:normAutofit/>
          </a:bodyPr>
          <a:lstStyle/>
          <a:p>
            <a:pPr marL="0" indent="0">
              <a:buNone/>
            </a:pPr>
            <a:r>
              <a:rPr lang="en-US" sz="2400" dirty="0">
                <a:latin typeface="Cambria" panose="02040503050406030204" pitchFamily="18" charset="0"/>
                <a:ea typeface="Cambria" panose="02040503050406030204" pitchFamily="18" charset="0"/>
              </a:rPr>
              <a:t>Government organized projects for the common good- assisted in protection of the people and the food supply</a:t>
            </a:r>
          </a:p>
          <a:p>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Irrigation</a:t>
            </a:r>
          </a:p>
          <a:p>
            <a:r>
              <a:rPr lang="en-US" sz="2400" dirty="0">
                <a:latin typeface="Cambria" panose="02040503050406030204" pitchFamily="18" charset="0"/>
                <a:ea typeface="Cambria" panose="02040503050406030204" pitchFamily="18" charset="0"/>
              </a:rPr>
              <a:t>Roads </a:t>
            </a:r>
          </a:p>
          <a:p>
            <a:r>
              <a:rPr lang="en-US" sz="2400" dirty="0">
                <a:latin typeface="Cambria" panose="02040503050406030204" pitchFamily="18" charset="0"/>
                <a:ea typeface="Cambria" panose="02040503050406030204" pitchFamily="18" charset="0"/>
              </a:rPr>
              <a:t>Bridges</a:t>
            </a:r>
          </a:p>
          <a:p>
            <a:r>
              <a:rPr lang="en-US" sz="2400" dirty="0">
                <a:latin typeface="Cambria" panose="02040503050406030204" pitchFamily="18" charset="0"/>
                <a:ea typeface="Cambria" panose="02040503050406030204" pitchFamily="18" charset="0"/>
              </a:rPr>
              <a:t>Defensive walls</a:t>
            </a:r>
          </a:p>
          <a:p>
            <a:endParaRPr lang="en-US" sz="1700" dirty="0"/>
          </a:p>
        </p:txBody>
      </p:sp>
    </p:spTree>
    <p:extLst>
      <p:ext uri="{BB962C8B-B14F-4D97-AF65-F5344CB8AC3E}">
        <p14:creationId xmlns:p14="http://schemas.microsoft.com/office/powerpoint/2010/main" val="3575563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466260" y="-2129633"/>
            <a:ext cx="7290311" cy="5557838"/>
          </a:xfrm>
        </p:spPr>
        <p:txBody>
          <a:bodyPr anchor="ctr">
            <a:normAutofit/>
          </a:bodyPr>
          <a:lstStyle/>
          <a:p>
            <a:r>
              <a:rPr lang="en-US" sz="3600" dirty="0">
                <a:latin typeface="Cambria" panose="02040503050406030204" pitchFamily="18" charset="0"/>
                <a:ea typeface="Cambria" panose="02040503050406030204" pitchFamily="18" charset="0"/>
              </a:rPr>
              <a:t>The Emergence of Civilization</a:t>
            </a:r>
          </a:p>
        </p:txBody>
      </p:sp>
      <p:pic>
        <p:nvPicPr>
          <p:cNvPr id="5" name="Picture 4">
            <a:extLst>
              <a:ext uri="{FF2B5EF4-FFF2-40B4-BE49-F238E27FC236}">
                <a16:creationId xmlns:a16="http://schemas.microsoft.com/office/drawing/2014/main" id="{95BF18F1-FC87-142A-78A9-A9BE4F67BCE8}"/>
              </a:ext>
            </a:extLst>
          </p:cNvPr>
          <p:cNvPicPr>
            <a:picLocks noChangeAspect="1"/>
          </p:cNvPicPr>
          <p:nvPr/>
        </p:nvPicPr>
        <p:blipFill rotWithShape="1">
          <a:blip r:embed="rId3"/>
          <a:srcRect l="23311" r="17617" b="2"/>
          <a:stretch/>
        </p:blipFill>
        <p:spPr>
          <a:xfrm>
            <a:off x="20" y="-1"/>
            <a:ext cx="4143544" cy="6856413"/>
          </a:xfrm>
          <a:custGeom>
            <a:avLst/>
            <a:gdLst/>
            <a:ahLst/>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sp>
        <p:nvSpPr>
          <p:cNvPr id="2" name="Content Placeholder 1"/>
          <p:cNvSpPr>
            <a:spLocks noGrp="1"/>
          </p:cNvSpPr>
          <p:nvPr>
            <p:ph idx="1"/>
          </p:nvPr>
        </p:nvSpPr>
        <p:spPr>
          <a:xfrm>
            <a:off x="4017228" y="1306284"/>
            <a:ext cx="8062419" cy="5361441"/>
          </a:xfrm>
        </p:spPr>
        <p:txBody>
          <a:bodyPr anchor="ctr">
            <a:normAutofit/>
          </a:bodyPr>
          <a:lstStyle/>
          <a:p>
            <a:r>
              <a:rPr lang="en-US" sz="2400" dirty="0">
                <a:latin typeface="Cambria" panose="02040503050406030204" pitchFamily="18" charset="0"/>
                <a:ea typeface="Cambria" panose="02040503050406030204" pitchFamily="18" charset="0"/>
              </a:rPr>
              <a:t>Civilization: complex culture in which large numbers of human beings share a number of common elements</a:t>
            </a:r>
          </a:p>
          <a:p>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8 Characteristics (Last 2 have been added since last list)</a:t>
            </a:r>
          </a:p>
          <a:p>
            <a:endParaRPr lang="en-US" sz="2400" dirty="0">
              <a:latin typeface="Cambria" panose="02040503050406030204" pitchFamily="18" charset="0"/>
              <a:ea typeface="Cambria" panose="02040503050406030204" pitchFamily="18" charset="0"/>
            </a:endParaRPr>
          </a:p>
          <a:p>
            <a:pPr lvl="1"/>
            <a:r>
              <a:rPr lang="en-US" dirty="0">
                <a:latin typeface="Cambria" panose="02040503050406030204" pitchFamily="18" charset="0"/>
                <a:ea typeface="Cambria" panose="02040503050406030204" pitchFamily="18" charset="0"/>
              </a:rPr>
              <a:t>Cities</a:t>
            </a:r>
          </a:p>
          <a:p>
            <a:pPr lvl="1"/>
            <a:r>
              <a:rPr lang="en-US" dirty="0">
                <a:latin typeface="Cambria" panose="02040503050406030204" pitchFamily="18" charset="0"/>
                <a:ea typeface="Cambria" panose="02040503050406030204" pitchFamily="18" charset="0"/>
              </a:rPr>
              <a:t>Governments</a:t>
            </a:r>
          </a:p>
          <a:p>
            <a:pPr lvl="1"/>
            <a:r>
              <a:rPr lang="en-US" dirty="0">
                <a:latin typeface="Cambria" panose="02040503050406030204" pitchFamily="18" charset="0"/>
                <a:ea typeface="Cambria" panose="02040503050406030204" pitchFamily="18" charset="0"/>
              </a:rPr>
              <a:t>Religion</a:t>
            </a:r>
          </a:p>
          <a:p>
            <a:pPr lvl="1"/>
            <a:r>
              <a:rPr lang="en-US" dirty="0">
                <a:latin typeface="Cambria" panose="02040503050406030204" pitchFamily="18" charset="0"/>
                <a:ea typeface="Cambria" panose="02040503050406030204" pitchFamily="18" charset="0"/>
              </a:rPr>
              <a:t>Social Structure</a:t>
            </a:r>
          </a:p>
          <a:p>
            <a:pPr lvl="1"/>
            <a:r>
              <a:rPr lang="en-US" dirty="0">
                <a:latin typeface="Cambria" panose="02040503050406030204" pitchFamily="18" charset="0"/>
                <a:ea typeface="Cambria" panose="02040503050406030204" pitchFamily="18" charset="0"/>
              </a:rPr>
              <a:t>Writing</a:t>
            </a:r>
          </a:p>
          <a:p>
            <a:pPr lvl="1"/>
            <a:r>
              <a:rPr lang="en-US" dirty="0">
                <a:latin typeface="Cambria" panose="02040503050406030204" pitchFamily="18" charset="0"/>
                <a:ea typeface="Cambria" panose="02040503050406030204" pitchFamily="18" charset="0"/>
              </a:rPr>
              <a:t>Art and Architecture</a:t>
            </a:r>
          </a:p>
          <a:p>
            <a:pPr lvl="1"/>
            <a:r>
              <a:rPr lang="en-US" dirty="0">
                <a:latin typeface="Cambria" panose="02040503050406030204" pitchFamily="18" charset="0"/>
                <a:ea typeface="Cambria" panose="02040503050406030204" pitchFamily="18" charset="0"/>
              </a:rPr>
              <a:t>Job Specialization</a:t>
            </a:r>
          </a:p>
          <a:p>
            <a:pPr lvl="1"/>
            <a:r>
              <a:rPr lang="en-US" dirty="0">
                <a:latin typeface="Cambria" panose="02040503050406030204" pitchFamily="18" charset="0"/>
                <a:ea typeface="Cambria" panose="02040503050406030204" pitchFamily="18" charset="0"/>
              </a:rPr>
              <a:t>Public Works and Infrastructure</a:t>
            </a:r>
          </a:p>
          <a:p>
            <a:pPr lvl="1"/>
            <a:endParaRPr lang="en-US" sz="1800" dirty="0"/>
          </a:p>
        </p:txBody>
      </p:sp>
    </p:spTree>
    <p:extLst>
      <p:ext uri="{BB962C8B-B14F-4D97-AF65-F5344CB8AC3E}">
        <p14:creationId xmlns:p14="http://schemas.microsoft.com/office/powerpoint/2010/main" val="878568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cient Mesopotamia 101 _ National Geographic">
            <a:hlinkClick r:id="" action="ppaction://media"/>
            <a:extLst>
              <a:ext uri="{FF2B5EF4-FFF2-40B4-BE49-F238E27FC236}">
                <a16:creationId xmlns:a16="http://schemas.microsoft.com/office/drawing/2014/main" id="{C359766E-76D3-299C-AF82-D6CFD445963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p:spPr>
      </p:pic>
    </p:spTree>
    <p:extLst>
      <p:ext uri="{BB962C8B-B14F-4D97-AF65-F5344CB8AC3E}">
        <p14:creationId xmlns:p14="http://schemas.microsoft.com/office/powerpoint/2010/main" val="193677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6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2E3B-FBC7-7936-B8C0-4F5276F9CEF8}"/>
              </a:ext>
            </a:extLst>
          </p:cNvPr>
          <p:cNvSpPr>
            <a:spLocks noGrp="1"/>
          </p:cNvSpPr>
          <p:nvPr>
            <p:ph type="title"/>
          </p:nvPr>
        </p:nvSpPr>
        <p:spPr>
          <a:xfrm>
            <a:off x="787002" y="-658027"/>
            <a:ext cx="2983229" cy="1600200"/>
          </a:xfrm>
        </p:spPr>
        <p:txBody>
          <a:bodyPr anchor="b">
            <a:normAutofit/>
          </a:bodyPr>
          <a:lstStyle/>
          <a:p>
            <a:pPr algn="l"/>
            <a:r>
              <a:rPr lang="en-US" sz="4000" dirty="0">
                <a:latin typeface="Cambria" panose="02040503050406030204" pitchFamily="18" charset="0"/>
                <a:ea typeface="Cambria" panose="02040503050406030204" pitchFamily="18" charset="0"/>
              </a:rPr>
              <a:t>CITIES</a:t>
            </a:r>
          </a:p>
        </p:txBody>
      </p:sp>
      <p:sp>
        <p:nvSpPr>
          <p:cNvPr id="3" name="Content Placeholder 2">
            <a:extLst>
              <a:ext uri="{FF2B5EF4-FFF2-40B4-BE49-F238E27FC236}">
                <a16:creationId xmlns:a16="http://schemas.microsoft.com/office/drawing/2014/main" id="{0021B725-6738-842E-7269-85652412B723}"/>
              </a:ext>
            </a:extLst>
          </p:cNvPr>
          <p:cNvSpPr>
            <a:spLocks noGrp="1"/>
          </p:cNvSpPr>
          <p:nvPr>
            <p:ph idx="1"/>
          </p:nvPr>
        </p:nvSpPr>
        <p:spPr>
          <a:xfrm>
            <a:off x="161326" y="942173"/>
            <a:ext cx="5165890" cy="5276512"/>
          </a:xfrm>
        </p:spPr>
        <p:txBody>
          <a:bodyPr>
            <a:noAutofit/>
          </a:bodyPr>
          <a:lstStyle/>
          <a:p>
            <a:r>
              <a:rPr lang="en-CA" dirty="0">
                <a:latin typeface="Cambria" panose="02040503050406030204" pitchFamily="18" charset="0"/>
                <a:ea typeface="Cambria" panose="02040503050406030204" pitchFamily="18" charset="0"/>
              </a:rPr>
              <a:t>The first civilizations developed in river </a:t>
            </a:r>
            <a:r>
              <a:rPr lang="en-CA" b="1" dirty="0">
                <a:latin typeface="Cambria" panose="02040503050406030204" pitchFamily="18" charset="0"/>
                <a:ea typeface="Cambria" panose="02040503050406030204" pitchFamily="18" charset="0"/>
              </a:rPr>
              <a:t>valleys</a:t>
            </a:r>
            <a:r>
              <a:rPr lang="en-CA" dirty="0">
                <a:latin typeface="Cambria" panose="02040503050406030204" pitchFamily="18" charset="0"/>
                <a:ea typeface="Cambria" panose="02040503050406030204" pitchFamily="18" charset="0"/>
              </a:rPr>
              <a:t> (flat area between hills or mountains) where people could carry on the large-scale farming that was needed to feed a large population.</a:t>
            </a:r>
          </a:p>
          <a:p>
            <a:r>
              <a:rPr lang="en-CA" dirty="0">
                <a:latin typeface="Cambria" panose="02040503050406030204" pitchFamily="18" charset="0"/>
                <a:ea typeface="Cambria" panose="02040503050406030204" pitchFamily="18" charset="0"/>
              </a:rPr>
              <a:t> As food became </a:t>
            </a:r>
            <a:r>
              <a:rPr lang="en-CA" b="1" dirty="0">
                <a:latin typeface="Cambria" panose="02040503050406030204" pitchFamily="18" charset="0"/>
                <a:ea typeface="Cambria" panose="02040503050406030204" pitchFamily="18" charset="0"/>
              </a:rPr>
              <a:t>abundant</a:t>
            </a:r>
            <a:r>
              <a:rPr lang="en-CA" dirty="0">
                <a:latin typeface="Cambria" panose="02040503050406030204" pitchFamily="18" charset="0"/>
                <a:ea typeface="Cambria" panose="02040503050406030204" pitchFamily="18" charset="0"/>
              </a:rPr>
              <a:t> (easier to get), more people would live in the city. </a:t>
            </a:r>
          </a:p>
          <a:p>
            <a:r>
              <a:rPr lang="en-CA" dirty="0">
                <a:latin typeface="Cambria" panose="02040503050406030204" pitchFamily="18" charset="0"/>
                <a:ea typeface="Cambria" panose="02040503050406030204" pitchFamily="18" charset="0"/>
              </a:rPr>
              <a:t>New patterns of living soon emerged.</a:t>
            </a:r>
            <a:endParaRPr lang="en-US" dirty="0">
              <a:latin typeface="Cambria" panose="02040503050406030204" pitchFamily="18" charset="0"/>
              <a:ea typeface="Cambria" panose="02040503050406030204" pitchFamily="18" charset="0"/>
            </a:endParaRPr>
          </a:p>
        </p:txBody>
      </p:sp>
      <p:pic>
        <p:nvPicPr>
          <p:cNvPr id="1028" name="Picture 4" descr="Picture">
            <a:extLst>
              <a:ext uri="{FF2B5EF4-FFF2-40B4-BE49-F238E27FC236}">
                <a16:creationId xmlns:a16="http://schemas.microsoft.com/office/drawing/2014/main" id="{C9C3D7F5-FF4C-C7D4-657C-41A44A0441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393" r="20398"/>
          <a:stretch/>
        </p:blipFill>
        <p:spPr bwMode="auto">
          <a:xfrm>
            <a:off x="5502110" y="10"/>
            <a:ext cx="516589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913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3E203-6A79-B456-2F0D-3C0FEAAE03B2}"/>
              </a:ext>
            </a:extLst>
          </p:cNvPr>
          <p:cNvSpPr>
            <a:spLocks noGrp="1"/>
          </p:cNvSpPr>
          <p:nvPr>
            <p:ph type="title"/>
          </p:nvPr>
        </p:nvSpPr>
        <p:spPr>
          <a:xfrm>
            <a:off x="197757" y="-135513"/>
            <a:ext cx="6457950" cy="1293028"/>
          </a:xfrm>
        </p:spPr>
        <p:txBody>
          <a:bodyPr>
            <a:normAutofit/>
          </a:bodyPr>
          <a:lstStyle/>
          <a:p>
            <a:r>
              <a:rPr lang="en-US" dirty="0">
                <a:latin typeface="Cambria" panose="02040503050406030204" pitchFamily="18" charset="0"/>
                <a:ea typeface="Cambria" panose="02040503050406030204" pitchFamily="18" charset="0"/>
              </a:rPr>
              <a:t>GOVERNMENT</a:t>
            </a:r>
          </a:p>
        </p:txBody>
      </p:sp>
      <p:sp>
        <p:nvSpPr>
          <p:cNvPr id="3" name="Content Placeholder 2">
            <a:extLst>
              <a:ext uri="{FF2B5EF4-FFF2-40B4-BE49-F238E27FC236}">
                <a16:creationId xmlns:a16="http://schemas.microsoft.com/office/drawing/2014/main" id="{36C18D3E-9FC8-1A09-AF71-E8427FCBF76A}"/>
              </a:ext>
            </a:extLst>
          </p:cNvPr>
          <p:cNvSpPr>
            <a:spLocks noGrp="1"/>
          </p:cNvSpPr>
          <p:nvPr>
            <p:ph idx="1"/>
          </p:nvPr>
        </p:nvSpPr>
        <p:spPr>
          <a:xfrm>
            <a:off x="291193" y="982264"/>
            <a:ext cx="5515429" cy="5592707"/>
          </a:xfrm>
        </p:spPr>
        <p:txBody>
          <a:bodyPr>
            <a:noAutofit/>
          </a:bodyPr>
          <a:lstStyle/>
          <a:p>
            <a:r>
              <a:rPr lang="en-CA" sz="2400" dirty="0">
                <a:latin typeface="Cambria" panose="02040503050406030204" pitchFamily="18" charset="0"/>
                <a:ea typeface="Cambria" panose="02040503050406030204" pitchFamily="18" charset="0"/>
              </a:rPr>
              <a:t>Growing numbers of people, the need to maintain the food supply, and the need for </a:t>
            </a:r>
            <a:r>
              <a:rPr lang="en-CA" sz="2400" b="1" dirty="0">
                <a:latin typeface="Cambria" panose="02040503050406030204" pitchFamily="18" charset="0"/>
                <a:ea typeface="Cambria" panose="02040503050406030204" pitchFamily="18" charset="0"/>
              </a:rPr>
              <a:t>defense </a:t>
            </a:r>
            <a:r>
              <a:rPr lang="en-CA" sz="2400" dirty="0">
                <a:latin typeface="Cambria" panose="02040503050406030204" pitchFamily="18" charset="0"/>
                <a:ea typeface="Cambria" panose="02040503050406030204" pitchFamily="18" charset="0"/>
              </a:rPr>
              <a:t>(protection) soon led to the growth of governments. </a:t>
            </a:r>
          </a:p>
          <a:p>
            <a:r>
              <a:rPr lang="en-CA" sz="2400" dirty="0">
                <a:latin typeface="Cambria" panose="02040503050406030204" pitchFamily="18" charset="0"/>
                <a:ea typeface="Cambria" panose="02040503050406030204" pitchFamily="18" charset="0"/>
              </a:rPr>
              <a:t>Governments organize and regulate human activity. They also provide for smooth interaction between individuals and groups.</a:t>
            </a:r>
          </a:p>
          <a:p>
            <a:r>
              <a:rPr lang="en-CA" sz="2400" dirty="0">
                <a:latin typeface="Cambria" panose="02040503050406030204" pitchFamily="18" charset="0"/>
                <a:ea typeface="Cambria" panose="02040503050406030204" pitchFamily="18" charset="0"/>
              </a:rPr>
              <a:t> In the first civilizations, governments usually were led by </a:t>
            </a:r>
            <a:r>
              <a:rPr lang="en-CA" sz="2400" b="1" dirty="0">
                <a:latin typeface="Cambria" panose="02040503050406030204" pitchFamily="18" charset="0"/>
                <a:ea typeface="Cambria" panose="02040503050406030204" pitchFamily="18" charset="0"/>
              </a:rPr>
              <a:t>monarchs</a:t>
            </a:r>
            <a:r>
              <a:rPr lang="en-CA" sz="2400" dirty="0">
                <a:latin typeface="Cambria" panose="02040503050406030204" pitchFamily="18" charset="0"/>
                <a:ea typeface="Cambria" panose="02040503050406030204" pitchFamily="18" charset="0"/>
              </a:rPr>
              <a:t> - kings or queens who rule a kingdom - who organized armies to protect their populations and made laws to regulate their </a:t>
            </a:r>
            <a:r>
              <a:rPr lang="en-CA" sz="2400" b="1" dirty="0">
                <a:latin typeface="Cambria" panose="02040503050406030204" pitchFamily="18" charset="0"/>
                <a:ea typeface="Cambria" panose="02040503050406030204" pitchFamily="18" charset="0"/>
              </a:rPr>
              <a:t>subjects</a:t>
            </a:r>
            <a:r>
              <a:rPr lang="en-CA" sz="2400" dirty="0">
                <a:latin typeface="Cambria" panose="02040503050406030204" pitchFamily="18" charset="0"/>
                <a:ea typeface="Cambria" panose="02040503050406030204" pitchFamily="18" charset="0"/>
              </a:rPr>
              <a:t>' (citizens') lives.</a:t>
            </a:r>
            <a:endParaRPr lang="en-US" sz="2400" dirty="0">
              <a:latin typeface="Cambria" panose="02040503050406030204" pitchFamily="18" charset="0"/>
              <a:ea typeface="Cambria" panose="02040503050406030204" pitchFamily="18" charset="0"/>
            </a:endParaRPr>
          </a:p>
        </p:txBody>
      </p:sp>
      <p:pic>
        <p:nvPicPr>
          <p:cNvPr id="6146" name="Picture 2" descr="Picture">
            <a:extLst>
              <a:ext uri="{FF2B5EF4-FFF2-40B4-BE49-F238E27FC236}">
                <a16:creationId xmlns:a16="http://schemas.microsoft.com/office/drawing/2014/main" id="{C0A0C7FE-63F1-1DA8-D6FE-0F56C91395B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01492" y="725714"/>
            <a:ext cx="5033604" cy="3753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730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32CF1-276E-175C-0D3A-22741382D44D}"/>
              </a:ext>
            </a:extLst>
          </p:cNvPr>
          <p:cNvSpPr>
            <a:spLocks noGrp="1"/>
          </p:cNvSpPr>
          <p:nvPr>
            <p:ph type="title"/>
          </p:nvPr>
        </p:nvSpPr>
        <p:spPr>
          <a:xfrm>
            <a:off x="4899027" y="-266142"/>
            <a:ext cx="5124450" cy="1293028"/>
          </a:xfrm>
        </p:spPr>
        <p:txBody>
          <a:bodyPr>
            <a:normAutofit/>
          </a:bodyPr>
          <a:lstStyle/>
          <a:p>
            <a:r>
              <a:rPr lang="en-US" dirty="0">
                <a:latin typeface="Cambria" panose="02040503050406030204" pitchFamily="18" charset="0"/>
                <a:ea typeface="Cambria" panose="02040503050406030204" pitchFamily="18" charset="0"/>
              </a:rPr>
              <a:t>RELIGION</a:t>
            </a:r>
          </a:p>
        </p:txBody>
      </p:sp>
      <p:pic>
        <p:nvPicPr>
          <p:cNvPr id="5122" name="Picture 2" descr="Picture">
            <a:extLst>
              <a:ext uri="{FF2B5EF4-FFF2-40B4-BE49-F238E27FC236}">
                <a16:creationId xmlns:a16="http://schemas.microsoft.com/office/drawing/2014/main" id="{23662E19-3EB4-EF58-DA1E-A14AB2BAD1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45" r="45594" b="2"/>
          <a:stretch/>
        </p:blipFill>
        <p:spPr bwMode="auto">
          <a:xfrm>
            <a:off x="1997028" y="746125"/>
            <a:ext cx="2733722" cy="547255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30F3732-1485-0CB3-CC6C-69FA3D380EC7}"/>
              </a:ext>
            </a:extLst>
          </p:cNvPr>
          <p:cNvSpPr>
            <a:spLocks noGrp="1"/>
          </p:cNvSpPr>
          <p:nvPr>
            <p:ph idx="1"/>
          </p:nvPr>
        </p:nvSpPr>
        <p:spPr>
          <a:xfrm>
            <a:off x="4730750" y="746125"/>
            <a:ext cx="7264400" cy="4024125"/>
          </a:xfrm>
        </p:spPr>
        <p:txBody>
          <a:bodyPr>
            <a:noAutofit/>
          </a:bodyPr>
          <a:lstStyle/>
          <a:p>
            <a:r>
              <a:rPr lang="en-CA" sz="2400" dirty="0">
                <a:latin typeface="Cambria" panose="02040503050406030204" pitchFamily="18" charset="0"/>
                <a:ea typeface="Cambria" panose="02040503050406030204" pitchFamily="18" charset="0"/>
              </a:rPr>
              <a:t>Important religious developments also characterized the new </a:t>
            </a:r>
            <a:r>
              <a:rPr lang="en-CA" sz="2400" b="1" dirty="0">
                <a:latin typeface="Cambria" panose="02040503050406030204" pitchFamily="18" charset="0"/>
                <a:ea typeface="Cambria" panose="02040503050406030204" pitchFamily="18" charset="0"/>
              </a:rPr>
              <a:t>urban</a:t>
            </a:r>
            <a:r>
              <a:rPr lang="en-CA" sz="2400" dirty="0">
                <a:latin typeface="Cambria" panose="02040503050406030204" pitchFamily="18" charset="0"/>
                <a:ea typeface="Cambria" panose="02040503050406030204" pitchFamily="18" charset="0"/>
              </a:rPr>
              <a:t> (city) civilizations.</a:t>
            </a:r>
          </a:p>
          <a:p>
            <a:r>
              <a:rPr lang="en-CA" sz="2400" dirty="0">
                <a:latin typeface="Cambria" panose="02040503050406030204" pitchFamily="18" charset="0"/>
                <a:ea typeface="Cambria" panose="02040503050406030204" pitchFamily="18" charset="0"/>
              </a:rPr>
              <a:t> All of them developed religions to explain the forces of nature and their roles in the world.</a:t>
            </a:r>
          </a:p>
          <a:p>
            <a:r>
              <a:rPr lang="en-CA" sz="2400" dirty="0">
                <a:latin typeface="Cambria" panose="02040503050406030204" pitchFamily="18" charset="0"/>
                <a:ea typeface="Cambria" panose="02040503050406030204" pitchFamily="18" charset="0"/>
              </a:rPr>
              <a:t>They believed that gods and goddesses were important to the community's success. To win their favor, </a:t>
            </a:r>
            <a:r>
              <a:rPr lang="en-CA" sz="2400" b="1" dirty="0">
                <a:latin typeface="Cambria" panose="02040503050406030204" pitchFamily="18" charset="0"/>
                <a:ea typeface="Cambria" panose="02040503050406030204" pitchFamily="18" charset="0"/>
              </a:rPr>
              <a:t>priests</a:t>
            </a:r>
            <a:r>
              <a:rPr lang="en-CA" sz="2400" dirty="0">
                <a:latin typeface="Cambria" panose="02040503050406030204" pitchFamily="18" charset="0"/>
                <a:ea typeface="Cambria" panose="02040503050406030204" pitchFamily="18" charset="0"/>
              </a:rPr>
              <a:t> (religious leaders) supervised </a:t>
            </a:r>
            <a:r>
              <a:rPr lang="en-CA" sz="2400" b="1" dirty="0">
                <a:latin typeface="Cambria" panose="02040503050406030204" pitchFamily="18" charset="0"/>
                <a:ea typeface="Cambria" panose="02040503050406030204" pitchFamily="18" charset="0"/>
              </a:rPr>
              <a:t>rituals</a:t>
            </a:r>
            <a:r>
              <a:rPr lang="en-CA" sz="2400" dirty="0">
                <a:latin typeface="Cambria" panose="02040503050406030204" pitchFamily="18" charset="0"/>
                <a:ea typeface="Cambria" panose="02040503050406030204" pitchFamily="18" charset="0"/>
              </a:rPr>
              <a:t> (traditions) aimed at pleasing them. </a:t>
            </a:r>
          </a:p>
          <a:p>
            <a:r>
              <a:rPr lang="en-CA" sz="2400" dirty="0">
                <a:latin typeface="Cambria" panose="02040503050406030204" pitchFamily="18" charset="0"/>
                <a:ea typeface="Cambria" panose="02040503050406030204" pitchFamily="18" charset="0"/>
              </a:rPr>
              <a:t>This gave the priests special power and made them very important people. </a:t>
            </a:r>
          </a:p>
          <a:p>
            <a:r>
              <a:rPr lang="en-CA" sz="2400" dirty="0">
                <a:latin typeface="Cambria" panose="02040503050406030204" pitchFamily="18" charset="0"/>
                <a:ea typeface="Cambria" panose="02040503050406030204" pitchFamily="18" charset="0"/>
              </a:rPr>
              <a:t>Rulers also claimed that their power was based on divine approval, and some rulers claimed to be </a:t>
            </a:r>
            <a:r>
              <a:rPr lang="en-CA" sz="2400" b="1" dirty="0">
                <a:latin typeface="Cambria" panose="02040503050406030204" pitchFamily="18" charset="0"/>
                <a:ea typeface="Cambria" panose="02040503050406030204" pitchFamily="18" charset="0"/>
              </a:rPr>
              <a:t>divine</a:t>
            </a:r>
            <a:r>
              <a:rPr lang="en-CA" sz="2400" dirty="0">
                <a:latin typeface="Cambria" panose="02040503050406030204" pitchFamily="18" charset="0"/>
                <a:ea typeface="Cambria" panose="02040503050406030204" pitchFamily="18" charset="0"/>
              </a:rPr>
              <a:t> (godly).</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32242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DE054D-3543-98A4-68D6-CEAAC0025FCC}"/>
              </a:ext>
            </a:extLst>
          </p:cNvPr>
          <p:cNvSpPr>
            <a:spLocks noGrp="1"/>
          </p:cNvSpPr>
          <p:nvPr>
            <p:ph type="title"/>
          </p:nvPr>
        </p:nvSpPr>
        <p:spPr>
          <a:xfrm>
            <a:off x="572493" y="238539"/>
            <a:ext cx="11018520" cy="1434415"/>
          </a:xfrm>
        </p:spPr>
        <p:txBody>
          <a:bodyPr anchor="b">
            <a:normAutofit/>
          </a:bodyPr>
          <a:lstStyle/>
          <a:p>
            <a:r>
              <a:rPr lang="en-US" sz="5400">
                <a:latin typeface="Cambria" panose="02040503050406030204" pitchFamily="18" charset="0"/>
                <a:ea typeface="Cambria" panose="02040503050406030204" pitchFamily="18" charset="0"/>
              </a:rPr>
              <a:t>SOCIAL STRUCTURE</a:t>
            </a:r>
          </a:p>
        </p:txBody>
      </p:sp>
      <p:sp>
        <p:nvSpPr>
          <p:cNvPr id="410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6F048CF-A897-33A9-ACAD-01C099C203B2}"/>
              </a:ext>
            </a:extLst>
          </p:cNvPr>
          <p:cNvSpPr>
            <a:spLocks noGrp="1"/>
          </p:cNvSpPr>
          <p:nvPr>
            <p:ph idx="1"/>
          </p:nvPr>
        </p:nvSpPr>
        <p:spPr>
          <a:xfrm>
            <a:off x="0" y="1781574"/>
            <a:ext cx="8200571" cy="5085016"/>
          </a:xfrm>
        </p:spPr>
        <p:txBody>
          <a:bodyPr anchor="t">
            <a:normAutofit lnSpcReduction="10000"/>
          </a:bodyPr>
          <a:lstStyle/>
          <a:p>
            <a:r>
              <a:rPr lang="en-CA" sz="2400" dirty="0">
                <a:latin typeface="Cambria" panose="02040503050406030204" pitchFamily="18" charset="0"/>
                <a:ea typeface="Cambria" panose="02040503050406030204" pitchFamily="18" charset="0"/>
              </a:rPr>
              <a:t>A new social structure based on </a:t>
            </a:r>
            <a:r>
              <a:rPr lang="en-CA" sz="2400" b="1" dirty="0">
                <a:latin typeface="Cambria" panose="02040503050406030204" pitchFamily="18" charset="0"/>
                <a:ea typeface="Cambria" panose="02040503050406030204" pitchFamily="18" charset="0"/>
              </a:rPr>
              <a:t>economic</a:t>
            </a:r>
            <a:r>
              <a:rPr lang="en-CA" sz="2400" dirty="0">
                <a:latin typeface="Cambria" panose="02040503050406030204" pitchFamily="18" charset="0"/>
                <a:ea typeface="Cambria" panose="02040503050406030204" pitchFamily="18" charset="0"/>
              </a:rPr>
              <a:t> (money) power also arose. Rulers and an upper class of priests, government officials, and warriors dominated society.</a:t>
            </a:r>
          </a:p>
          <a:p>
            <a:r>
              <a:rPr lang="en-CA" sz="2400" dirty="0">
                <a:latin typeface="Cambria" panose="02040503050406030204" pitchFamily="18" charset="0"/>
                <a:ea typeface="Cambria" panose="02040503050406030204" pitchFamily="18" charset="0"/>
              </a:rPr>
              <a:t> Below this class was a large group of free people - farmers, </a:t>
            </a:r>
            <a:r>
              <a:rPr lang="en-CA" sz="2400" b="1" dirty="0">
                <a:latin typeface="Cambria" panose="02040503050406030204" pitchFamily="18" charset="0"/>
                <a:ea typeface="Cambria" panose="02040503050406030204" pitchFamily="18" charset="0"/>
              </a:rPr>
              <a:t>artisans</a:t>
            </a:r>
            <a:r>
              <a:rPr lang="en-CA" sz="2400" dirty="0">
                <a:latin typeface="Cambria" panose="02040503050406030204" pitchFamily="18" charset="0"/>
                <a:ea typeface="Cambria" panose="02040503050406030204" pitchFamily="18" charset="0"/>
              </a:rPr>
              <a:t> (people with special skills), and craftspeople. At the bottom was a slave class.</a:t>
            </a:r>
            <a:br>
              <a:rPr lang="en-CA" sz="2400" dirty="0">
                <a:latin typeface="Cambria" panose="02040503050406030204" pitchFamily="18" charset="0"/>
                <a:ea typeface="Cambria" panose="02040503050406030204" pitchFamily="18" charset="0"/>
              </a:rPr>
            </a:br>
            <a:br>
              <a:rPr lang="en-CA" sz="2400" dirty="0">
                <a:latin typeface="Cambria" panose="02040503050406030204" pitchFamily="18" charset="0"/>
                <a:ea typeface="Cambria" panose="02040503050406030204" pitchFamily="18" charset="0"/>
              </a:rPr>
            </a:br>
            <a:r>
              <a:rPr lang="en-CA" sz="2400" dirty="0">
                <a:latin typeface="Cambria" panose="02040503050406030204" pitchFamily="18" charset="0"/>
                <a:ea typeface="Cambria" panose="02040503050406030204" pitchFamily="18" charset="0"/>
              </a:rPr>
              <a:t>The demand of the upper class for </a:t>
            </a:r>
            <a:r>
              <a:rPr lang="en-CA" sz="2400" b="1" dirty="0">
                <a:latin typeface="Cambria" panose="02040503050406030204" pitchFamily="18" charset="0"/>
                <a:ea typeface="Cambria" panose="02040503050406030204" pitchFamily="18" charset="0"/>
              </a:rPr>
              <a:t>luxury</a:t>
            </a:r>
            <a:r>
              <a:rPr lang="en-CA" sz="2400" dirty="0">
                <a:latin typeface="Cambria" panose="02040503050406030204" pitchFamily="18" charset="0"/>
                <a:ea typeface="Cambria" panose="02040503050406030204" pitchFamily="18" charset="0"/>
              </a:rPr>
              <a:t> (fancy, expensive) items, such as jewelry and pottery, encouraged artisans and craftspeople to create new products. </a:t>
            </a:r>
          </a:p>
          <a:p>
            <a:r>
              <a:rPr lang="en-CA" sz="2400" dirty="0">
                <a:latin typeface="Cambria" panose="02040503050406030204" pitchFamily="18" charset="0"/>
                <a:ea typeface="Cambria" panose="02040503050406030204" pitchFamily="18" charset="0"/>
              </a:rPr>
              <a:t>As urban populations exported finished goods to neighboring populations in exchange for raw materials, organized trade began to grow. </a:t>
            </a:r>
          </a:p>
          <a:p>
            <a:pPr marL="0" indent="0">
              <a:buNone/>
            </a:pPr>
            <a:br>
              <a:rPr lang="en-CA" sz="1700" dirty="0">
                <a:latin typeface="Droid Sans"/>
              </a:rPr>
            </a:br>
            <a:endParaRPr lang="en-CA" sz="1700" dirty="0">
              <a:latin typeface="Droid Sans"/>
            </a:endParaRPr>
          </a:p>
          <a:p>
            <a:endParaRPr lang="en-US" sz="1700" dirty="0"/>
          </a:p>
        </p:txBody>
      </p:sp>
      <p:pic>
        <p:nvPicPr>
          <p:cNvPr id="4098" name="Picture 2">
            <a:extLst>
              <a:ext uri="{FF2B5EF4-FFF2-40B4-BE49-F238E27FC236}">
                <a16:creationId xmlns:a16="http://schemas.microsoft.com/office/drawing/2014/main" id="{DA5668E5-2550-DD8F-9944-B162A5FCFE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26" r="-2"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236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5E19A0-F7E7-9381-0B0A-92B951883853}"/>
              </a:ext>
            </a:extLst>
          </p:cNvPr>
          <p:cNvSpPr>
            <a:spLocks noGrp="1"/>
          </p:cNvSpPr>
          <p:nvPr>
            <p:ph type="title"/>
          </p:nvPr>
        </p:nvSpPr>
        <p:spPr>
          <a:xfrm>
            <a:off x="5297762" y="329184"/>
            <a:ext cx="6251110" cy="1783080"/>
          </a:xfrm>
        </p:spPr>
        <p:txBody>
          <a:bodyPr anchor="b">
            <a:normAutofit/>
          </a:bodyPr>
          <a:lstStyle/>
          <a:p>
            <a:r>
              <a:rPr lang="en-US" sz="5400">
                <a:latin typeface="Cambria" panose="02040503050406030204" pitchFamily="18" charset="0"/>
                <a:ea typeface="Cambria" panose="02040503050406030204" pitchFamily="18" charset="0"/>
              </a:rPr>
              <a:t>SOCIAL STRUCTURE CONTINUED…</a:t>
            </a:r>
          </a:p>
        </p:txBody>
      </p:sp>
      <p:pic>
        <p:nvPicPr>
          <p:cNvPr id="7170" name="Picture 2" descr="Picture">
            <a:extLst>
              <a:ext uri="{FF2B5EF4-FFF2-40B4-BE49-F238E27FC236}">
                <a16:creationId xmlns:a16="http://schemas.microsoft.com/office/drawing/2014/main" id="{F089CD8B-6523-E355-DFAE-86A55B10A2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05" r="29239" b="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17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5A669E-2433-5875-F131-6373F3188C9A}"/>
              </a:ext>
            </a:extLst>
          </p:cNvPr>
          <p:cNvSpPr>
            <a:spLocks noGrp="1"/>
          </p:cNvSpPr>
          <p:nvPr>
            <p:ph idx="1"/>
          </p:nvPr>
        </p:nvSpPr>
        <p:spPr>
          <a:xfrm>
            <a:off x="4657345" y="2706624"/>
            <a:ext cx="7534655" cy="4151376"/>
          </a:xfrm>
        </p:spPr>
        <p:txBody>
          <a:bodyPr>
            <a:normAutofit/>
          </a:bodyPr>
          <a:lstStyle/>
          <a:p>
            <a:r>
              <a:rPr lang="en-CA" sz="2000" dirty="0">
                <a:latin typeface="Cambria" panose="02040503050406030204" pitchFamily="18" charset="0"/>
                <a:ea typeface="Cambria" panose="02040503050406030204" pitchFamily="18" charset="0"/>
              </a:rPr>
              <a:t>Because trade brought new civilizations into contact with one another, it often led to the transfer of new technology, such as metals for tools and new farming techniques, from one region to another.</a:t>
            </a:r>
          </a:p>
          <a:p>
            <a:r>
              <a:rPr lang="en-CA" sz="2000" dirty="0">
                <a:latin typeface="Cambria" panose="02040503050406030204" pitchFamily="18" charset="0"/>
                <a:ea typeface="Cambria" panose="02040503050406030204" pitchFamily="18" charset="0"/>
              </a:rPr>
              <a:t>By and large, however, the early river valley civilizations developed independently. </a:t>
            </a:r>
          </a:p>
          <a:p>
            <a:r>
              <a:rPr lang="en-CA" sz="2000" dirty="0">
                <a:latin typeface="Cambria" panose="02040503050406030204" pitchFamily="18" charset="0"/>
                <a:ea typeface="Cambria" panose="02040503050406030204" pitchFamily="18" charset="0"/>
              </a:rPr>
              <a:t>Each one was based on developments connected to the </a:t>
            </a:r>
            <a:r>
              <a:rPr lang="en-CA" sz="2000" b="1" dirty="0">
                <a:latin typeface="Cambria" panose="02040503050406030204" pitchFamily="18" charset="0"/>
                <a:ea typeface="Cambria" panose="02040503050406030204" pitchFamily="18" charset="0"/>
              </a:rPr>
              <a:t>agricultural</a:t>
            </a:r>
            <a:r>
              <a:rPr lang="en-CA" sz="2000" dirty="0">
                <a:latin typeface="Cambria" panose="02040503050406030204" pitchFamily="18" charset="0"/>
                <a:ea typeface="Cambria" panose="02040503050406030204" pitchFamily="18" charset="0"/>
              </a:rPr>
              <a:t> (farming) revolution of the Neolithic Age and the cities that this revolution helped to produce.</a:t>
            </a:r>
          </a:p>
          <a:p>
            <a:r>
              <a:rPr lang="en-CA" sz="2000" dirty="0">
                <a:latin typeface="Cambria" panose="02040503050406030204" pitchFamily="18" charset="0"/>
                <a:ea typeface="Cambria" panose="02040503050406030204" pitchFamily="18" charset="0"/>
              </a:rPr>
              <a:t> Taken together, the civilizations of Mesopotamia, Egypt, India, and China constituted nothing less than a revolutionary stage in the growth of human society.</a:t>
            </a:r>
            <a:br>
              <a:rPr lang="en-CA" sz="2000" dirty="0">
                <a:latin typeface="Droid Sans"/>
              </a:rPr>
            </a:br>
            <a:endParaRPr lang="en-CA" sz="2000" dirty="0">
              <a:latin typeface="Droid Sans"/>
            </a:endParaRPr>
          </a:p>
          <a:p>
            <a:endParaRPr lang="en-US" sz="1500" dirty="0"/>
          </a:p>
        </p:txBody>
      </p:sp>
    </p:spTree>
    <p:extLst>
      <p:ext uri="{BB962C8B-B14F-4D97-AF65-F5344CB8AC3E}">
        <p14:creationId xmlns:p14="http://schemas.microsoft.com/office/powerpoint/2010/main" val="313453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834B0D-3EA4-45C9-C1DF-2FCE4D08BA80}"/>
              </a:ext>
            </a:extLst>
          </p:cNvPr>
          <p:cNvSpPr>
            <a:spLocks noGrp="1"/>
          </p:cNvSpPr>
          <p:nvPr>
            <p:ph type="title"/>
          </p:nvPr>
        </p:nvSpPr>
        <p:spPr>
          <a:xfrm>
            <a:off x="572493" y="238539"/>
            <a:ext cx="11018520" cy="1434415"/>
          </a:xfrm>
        </p:spPr>
        <p:txBody>
          <a:bodyPr anchor="b">
            <a:normAutofit/>
          </a:bodyPr>
          <a:lstStyle/>
          <a:p>
            <a:r>
              <a:rPr lang="en-US" sz="5400">
                <a:latin typeface="Cambria" panose="02040503050406030204" pitchFamily="18" charset="0"/>
                <a:ea typeface="Cambria" panose="02040503050406030204" pitchFamily="18" charset="0"/>
              </a:rPr>
              <a:t>COMMUNICATION/WRITING</a:t>
            </a:r>
          </a:p>
        </p:txBody>
      </p:sp>
      <p:sp>
        <p:nvSpPr>
          <p:cNvPr id="308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478D2D-5490-8B7C-4E7B-4F4C9BF4CD75}"/>
              </a:ext>
            </a:extLst>
          </p:cNvPr>
          <p:cNvSpPr>
            <a:spLocks noGrp="1"/>
          </p:cNvSpPr>
          <p:nvPr>
            <p:ph idx="1"/>
          </p:nvPr>
        </p:nvSpPr>
        <p:spPr>
          <a:xfrm>
            <a:off x="0" y="1744998"/>
            <a:ext cx="7675658" cy="5121592"/>
          </a:xfrm>
        </p:spPr>
        <p:txBody>
          <a:bodyPr anchor="t">
            <a:normAutofit/>
          </a:bodyPr>
          <a:lstStyle/>
          <a:p>
            <a:r>
              <a:rPr lang="en-CA" sz="2400" b="0" i="0" dirty="0">
                <a:effectLst/>
                <a:latin typeface="Cambria" panose="02040503050406030204" pitchFamily="18" charset="0"/>
                <a:ea typeface="Cambria" panose="02040503050406030204" pitchFamily="18" charset="0"/>
              </a:rPr>
              <a:t>Writing was an important feature in the life of these new civilizations.</a:t>
            </a:r>
          </a:p>
          <a:p>
            <a:r>
              <a:rPr lang="en-CA" sz="2400" b="0" i="0" dirty="0">
                <a:effectLst/>
                <a:latin typeface="Cambria" panose="02040503050406030204" pitchFamily="18" charset="0"/>
                <a:ea typeface="Cambria" panose="02040503050406030204" pitchFamily="18" charset="0"/>
              </a:rPr>
              <a:t> Above all, rulers, priests, </a:t>
            </a:r>
            <a:r>
              <a:rPr lang="en-CA" sz="2400" b="1" i="0" dirty="0">
                <a:effectLst/>
                <a:latin typeface="Cambria" panose="02040503050406030204" pitchFamily="18" charset="0"/>
                <a:ea typeface="Cambria" panose="02040503050406030204" pitchFamily="18" charset="0"/>
              </a:rPr>
              <a:t>merchants</a:t>
            </a:r>
            <a:r>
              <a:rPr lang="en-CA" sz="2400" b="0" i="0" dirty="0">
                <a:effectLst/>
                <a:latin typeface="Cambria" panose="02040503050406030204" pitchFamily="18" charset="0"/>
                <a:ea typeface="Cambria" panose="02040503050406030204" pitchFamily="18" charset="0"/>
              </a:rPr>
              <a:t> (businessmen), and artisans used writing to keep accurate records. </a:t>
            </a:r>
          </a:p>
          <a:p>
            <a:r>
              <a:rPr lang="en-CA" sz="2400" b="0" i="0" dirty="0">
                <a:effectLst/>
                <a:latin typeface="Cambria" panose="02040503050406030204" pitchFamily="18" charset="0"/>
                <a:ea typeface="Cambria" panose="02040503050406030204" pitchFamily="18" charset="0"/>
              </a:rPr>
              <a:t>Of course, not all civilizations depended on writing to keep records. The Inca in </a:t>
            </a:r>
            <a:r>
              <a:rPr lang="en-CA" sz="2400" b="1" i="0" dirty="0">
                <a:effectLst/>
                <a:latin typeface="Cambria" panose="02040503050406030204" pitchFamily="18" charset="0"/>
                <a:ea typeface="Cambria" panose="02040503050406030204" pitchFamily="18" charset="0"/>
              </a:rPr>
              <a:t>Peru</a:t>
            </a:r>
            <a:r>
              <a:rPr lang="en-CA" sz="2400" b="0" i="0" dirty="0">
                <a:effectLst/>
                <a:latin typeface="Cambria" panose="02040503050406030204" pitchFamily="18" charset="0"/>
                <a:ea typeface="Cambria" panose="02040503050406030204" pitchFamily="18" charset="0"/>
              </a:rPr>
              <a:t> (South American country), for example, relied on well-trained memory experts to keep track of their important matters. Eventually, the earliest civilizations used writing for creative expression as well as for record keeping.</a:t>
            </a:r>
          </a:p>
          <a:p>
            <a:r>
              <a:rPr lang="en-CA" sz="2400" b="0" i="0" dirty="0">
                <a:effectLst/>
                <a:latin typeface="Cambria" panose="02040503050406030204" pitchFamily="18" charset="0"/>
                <a:ea typeface="Cambria" panose="02040503050406030204" pitchFamily="18" charset="0"/>
              </a:rPr>
              <a:t> This produced the world's first works of literature</a:t>
            </a:r>
            <a:r>
              <a:rPr lang="en-CA" sz="2400" b="0" i="0" dirty="0">
                <a:effectLst/>
                <a:latin typeface="Droid Sans"/>
              </a:rPr>
              <a:t>.</a:t>
            </a:r>
            <a:endParaRPr lang="en-US" sz="2400" dirty="0"/>
          </a:p>
        </p:txBody>
      </p:sp>
      <p:pic>
        <p:nvPicPr>
          <p:cNvPr id="3074" name="Picture 2" descr="Picture">
            <a:extLst>
              <a:ext uri="{FF2B5EF4-FFF2-40B4-BE49-F238E27FC236}">
                <a16:creationId xmlns:a16="http://schemas.microsoft.com/office/drawing/2014/main" id="{F9B392A2-E664-B5D6-485E-4ACD6CEDB2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11" r="8745"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413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825</Words>
  <Application>Microsoft Office PowerPoint</Application>
  <PresentationFormat>Widescreen</PresentationFormat>
  <Paragraphs>70</Paragraphs>
  <Slides>12</Slides>
  <Notes>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Cambria</vt:lpstr>
      <vt:lpstr>Droid Sans</vt:lpstr>
      <vt:lpstr>Office Theme</vt:lpstr>
      <vt:lpstr>Characteristics of Civilization</vt:lpstr>
      <vt:lpstr>The Emergence of Civilization</vt:lpstr>
      <vt:lpstr>PowerPoint Presentation</vt:lpstr>
      <vt:lpstr>CITIES</vt:lpstr>
      <vt:lpstr>GOVERNMENT</vt:lpstr>
      <vt:lpstr>RELIGION</vt:lpstr>
      <vt:lpstr>SOCIAL STRUCTURE</vt:lpstr>
      <vt:lpstr>SOCIAL STRUCTURE CONTINUED…</vt:lpstr>
      <vt:lpstr>COMMUNICATION/WRITING</vt:lpstr>
      <vt:lpstr>ART and ARCHITECTURE</vt:lpstr>
      <vt:lpstr>Job Specialization</vt:lpstr>
      <vt:lpstr>PUBLIC WORKS AND INFRASTRUCTURE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Emergence of Civilization</dc:title>
  <dc:creator>Janet Lewis</dc:creator>
  <cp:lastModifiedBy>Janet Lewis</cp:lastModifiedBy>
  <cp:revision>3</cp:revision>
  <dcterms:created xsi:type="dcterms:W3CDTF">2024-02-05T07:39:36Z</dcterms:created>
  <dcterms:modified xsi:type="dcterms:W3CDTF">2024-02-05T21:29:35Z</dcterms:modified>
</cp:coreProperties>
</file>