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B570D9-4737-4478-A5E7-A34AC58DB921}" type="datetimeFigureOut">
              <a:rPr lang="en-CA" smtClean="0"/>
              <a:t>2024-01-29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89D91DD-5638-4F73-BA82-59F4652FBAD4}" type="slidenum">
              <a:rPr lang="en-CA" smtClean="0"/>
              <a:t>‹#›</a:t>
            </a:fld>
            <a:endParaRPr lang="en-CA"/>
          </a:p>
        </p:txBody>
      </p:sp>
    </p:spTree>
    <p:extLst>
      <p:ext uri="{BB962C8B-B14F-4D97-AF65-F5344CB8AC3E}">
        <p14:creationId xmlns:p14="http://schemas.microsoft.com/office/powerpoint/2010/main" val="4191577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B570D9-4737-4478-A5E7-A34AC58DB921}" type="datetimeFigureOut">
              <a:rPr lang="en-CA" smtClean="0"/>
              <a:t>2024-01-29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00309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B570D9-4737-4478-A5E7-A34AC58DB921}" type="datetimeFigureOut">
              <a:rPr lang="en-CA" smtClean="0"/>
              <a:t>2024-01-29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8911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B570D9-4737-4478-A5E7-A34AC58DB921}" type="datetimeFigureOut">
              <a:rPr lang="en-CA" smtClean="0"/>
              <a:t>2024-01-29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41165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6BB570D9-4737-4478-A5E7-A34AC58DB921}" type="datetimeFigureOut">
              <a:rPr lang="en-CA" smtClean="0"/>
              <a:t>2024-01-29</a:t>
            </a:fld>
            <a:endParaRPr lang="en-CA"/>
          </a:p>
        </p:txBody>
      </p:sp>
      <p:sp>
        <p:nvSpPr>
          <p:cNvPr id="5" name="Footer Placeholder 4"/>
          <p:cNvSpPr>
            <a:spLocks noGrp="1"/>
          </p:cNvSpPr>
          <p:nvPr>
            <p:ph type="ftr" sz="quarter" idx="11"/>
          </p:nvPr>
        </p:nvSpPr>
        <p:spPr>
          <a:xfrm>
            <a:off x="2182708" y="6272784"/>
            <a:ext cx="6327648" cy="365125"/>
          </a:xfrm>
        </p:spPr>
        <p:txBody>
          <a:bodyPr/>
          <a:lstStyle/>
          <a:p>
            <a:endParaRPr lang="en-CA"/>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89D91DD-5638-4F73-BA82-59F4652FBAD4}" type="slidenum">
              <a:rPr lang="en-CA" smtClean="0"/>
              <a:t>‹#›</a:t>
            </a:fld>
            <a:endParaRPr lang="en-CA"/>
          </a:p>
        </p:txBody>
      </p:sp>
    </p:spTree>
    <p:extLst>
      <p:ext uri="{BB962C8B-B14F-4D97-AF65-F5344CB8AC3E}">
        <p14:creationId xmlns:p14="http://schemas.microsoft.com/office/powerpoint/2010/main" val="2718972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B570D9-4737-4478-A5E7-A34AC58DB921}" type="datetimeFigureOut">
              <a:rPr lang="en-CA" smtClean="0"/>
              <a:t>2024-01-29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69617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B570D9-4737-4478-A5E7-A34AC58DB921}" type="datetimeFigureOut">
              <a:rPr lang="en-CA" smtClean="0"/>
              <a:t>2024-01-29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257257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B570D9-4737-4478-A5E7-A34AC58DB921}" type="datetimeFigureOut">
              <a:rPr lang="en-CA" smtClean="0"/>
              <a:t>2024-01-29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81599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570D9-4737-4478-A5E7-A34AC58DB921}" type="datetimeFigureOut">
              <a:rPr lang="en-CA" smtClean="0"/>
              <a:t>2024-01-29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1413043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570D9-4737-4478-A5E7-A34AC58DB921}" type="datetimeFigureOut">
              <a:rPr lang="en-CA" smtClean="0"/>
              <a:t>2024-01-29</a:t>
            </a:fld>
            <a:endParaRPr lang="en-CA"/>
          </a:p>
        </p:txBody>
      </p:sp>
      <p:sp>
        <p:nvSpPr>
          <p:cNvPr id="6" name="Footer Placeholder 5"/>
          <p:cNvSpPr>
            <a:spLocks noGrp="1"/>
          </p:cNvSpPr>
          <p:nvPr>
            <p:ph type="ftr" sz="quarter" idx="11"/>
          </p:nvPr>
        </p:nvSpPr>
        <p:spPr/>
        <p:txBody>
          <a:bodyPr/>
          <a:lstStyle/>
          <a:p>
            <a:endParaRPr lang="en-CA"/>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3955402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570D9-4737-4478-A5E7-A34AC58DB921}" type="datetimeFigureOut">
              <a:rPr lang="en-CA" smtClean="0"/>
              <a:t>2024-01-29</a:t>
            </a:fld>
            <a:endParaRPr lang="en-CA"/>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89D91DD-5638-4F73-BA82-59F4652FBAD4}" type="slidenum">
              <a:rPr lang="en-CA" smtClean="0"/>
              <a:t>‹#›</a:t>
            </a:fld>
            <a:endParaRPr lang="en-CA"/>
          </a:p>
        </p:txBody>
      </p:sp>
    </p:spTree>
    <p:extLst>
      <p:ext uri="{BB962C8B-B14F-4D97-AF65-F5344CB8AC3E}">
        <p14:creationId xmlns:p14="http://schemas.microsoft.com/office/powerpoint/2010/main" val="287372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BB570D9-4737-4478-A5E7-A34AC58DB921}" type="datetimeFigureOut">
              <a:rPr lang="en-CA" smtClean="0"/>
              <a:t>2024-01-29</a:t>
            </a:fld>
            <a:endParaRPr lang="en-CA"/>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CA"/>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89D91DD-5638-4F73-BA82-59F4652FBAD4}" type="slidenum">
              <a:rPr lang="en-CA" smtClean="0"/>
              <a:t>‹#›</a:t>
            </a:fld>
            <a:endParaRPr lang="en-CA"/>
          </a:p>
        </p:txBody>
      </p:sp>
    </p:spTree>
    <p:extLst>
      <p:ext uri="{BB962C8B-B14F-4D97-AF65-F5344CB8AC3E}">
        <p14:creationId xmlns:p14="http://schemas.microsoft.com/office/powerpoint/2010/main" val="13005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3726-FE92-3D3B-D143-E0C719F9A08F}"/>
              </a:ext>
            </a:extLst>
          </p:cNvPr>
          <p:cNvSpPr>
            <a:spLocks noGrp="1"/>
          </p:cNvSpPr>
          <p:nvPr>
            <p:ph type="ctrTitle"/>
          </p:nvPr>
        </p:nvSpPr>
        <p:spPr/>
        <p:txBody>
          <a:bodyPr/>
          <a:lstStyle/>
          <a:p>
            <a:pPr algn="ctr"/>
            <a:r>
              <a:rPr lang="en-US" dirty="0"/>
              <a:t>Intro to historical Inquiry</a:t>
            </a:r>
            <a:endParaRPr lang="en-CA" dirty="0"/>
          </a:p>
        </p:txBody>
      </p:sp>
      <p:sp>
        <p:nvSpPr>
          <p:cNvPr id="3" name="Subtitle 2">
            <a:extLst>
              <a:ext uri="{FF2B5EF4-FFF2-40B4-BE49-F238E27FC236}">
                <a16:creationId xmlns:a16="http://schemas.microsoft.com/office/drawing/2014/main" id="{941F0A58-6860-C016-383F-FDF66273D4D9}"/>
              </a:ext>
            </a:extLst>
          </p:cNvPr>
          <p:cNvSpPr>
            <a:spLocks noGrp="1"/>
          </p:cNvSpPr>
          <p:nvPr>
            <p:ph type="subTitle" idx="1"/>
          </p:nvPr>
        </p:nvSpPr>
        <p:spPr>
          <a:xfrm>
            <a:off x="1555039" y="4650377"/>
            <a:ext cx="7891272" cy="1069848"/>
          </a:xfrm>
        </p:spPr>
        <p:txBody>
          <a:bodyPr/>
          <a:lstStyle/>
          <a:p>
            <a:pPr algn="ctr"/>
            <a:r>
              <a:rPr lang="en-US" dirty="0"/>
              <a:t>Primary and Secondary Sources and the Study of Archeology</a:t>
            </a:r>
            <a:endParaRPr lang="en-CA" dirty="0"/>
          </a:p>
        </p:txBody>
      </p:sp>
    </p:spTree>
    <p:extLst>
      <p:ext uri="{BB962C8B-B14F-4D97-AF65-F5344CB8AC3E}">
        <p14:creationId xmlns:p14="http://schemas.microsoft.com/office/powerpoint/2010/main" val="1393018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377D6-3C50-E47B-FAB0-AC79641DC1E0}"/>
              </a:ext>
            </a:extLst>
          </p:cNvPr>
          <p:cNvSpPr>
            <a:spLocks noGrp="1"/>
          </p:cNvSpPr>
          <p:nvPr>
            <p:ph type="title"/>
          </p:nvPr>
        </p:nvSpPr>
        <p:spPr/>
        <p:txBody>
          <a:bodyPr/>
          <a:lstStyle/>
          <a:p>
            <a:r>
              <a:rPr lang="en-US" dirty="0"/>
              <a:t>Dating artifacts</a:t>
            </a:r>
            <a:endParaRPr lang="en-CA" dirty="0"/>
          </a:p>
        </p:txBody>
      </p:sp>
      <p:sp>
        <p:nvSpPr>
          <p:cNvPr id="3" name="Content Placeholder 2">
            <a:extLst>
              <a:ext uri="{FF2B5EF4-FFF2-40B4-BE49-F238E27FC236}">
                <a16:creationId xmlns:a16="http://schemas.microsoft.com/office/drawing/2014/main" id="{12CA4404-E170-2605-F436-782824AEDCA2}"/>
              </a:ext>
            </a:extLst>
          </p:cNvPr>
          <p:cNvSpPr>
            <a:spLocks noGrp="1"/>
          </p:cNvSpPr>
          <p:nvPr>
            <p:ph idx="1"/>
          </p:nvPr>
        </p:nvSpPr>
        <p:spPr/>
        <p:txBody>
          <a:bodyPr>
            <a:normAutofit fontScale="85000" lnSpcReduction="20000"/>
          </a:bodyPr>
          <a:lstStyle/>
          <a:p>
            <a:r>
              <a:rPr lang="en-US" dirty="0"/>
              <a:t>When an archeological find occurs the first thing determined is the age of both the artifacts and the site. </a:t>
            </a:r>
          </a:p>
          <a:p>
            <a:r>
              <a:rPr lang="en-US" dirty="0"/>
              <a:t>Approximate and relative ages can be obtained through certain techniques</a:t>
            </a:r>
          </a:p>
          <a:p>
            <a:r>
              <a:rPr lang="en-US" dirty="0"/>
              <a:t>STRATIGRAPHY: </a:t>
            </a:r>
            <a:r>
              <a:rPr lang="en-CA" dirty="0"/>
              <a:t>the study of layers (strata) of archeological remains at a site. Based on the principal that the most recent materials are found at or just below the surface. Materials found are progressively older as the dig goes deeper. </a:t>
            </a:r>
          </a:p>
          <a:p>
            <a:r>
              <a:rPr lang="en-CA" dirty="0"/>
              <a:t>Each layer reveals the lives of inhabitants</a:t>
            </a:r>
          </a:p>
          <a:p>
            <a:r>
              <a:rPr lang="en-CA" dirty="0"/>
              <a:t>RADIOCARBON DATING: determines the age of organic material by measuring the level of radioisotope carbon 14. Carbon 14 is formed by </a:t>
            </a:r>
            <a:r>
              <a:rPr lang="en-CA" dirty="0" err="1"/>
              <a:t>neutrols</a:t>
            </a:r>
            <a:r>
              <a:rPr lang="en-CA" dirty="0"/>
              <a:t> interacting with the earths nitrogen. All living things absorb radiocarbon throughout their lives and at the moment of death, the process is reversed and the radiocarbon begins to decay at a constant rate. The rate of decay can accurately disclose the age of material up to 40,000 years old. </a:t>
            </a:r>
          </a:p>
          <a:p>
            <a:r>
              <a:rPr lang="en-US" dirty="0"/>
              <a:t>When 5730 years have passed after the death of an organism, the radiocarbon level is at exactly one half of the original level and after another 5730 years it is again exactly half. Decay of the radiocarbon will continue in this way. </a:t>
            </a:r>
          </a:p>
          <a:p>
            <a:r>
              <a:rPr lang="en-US" dirty="0"/>
              <a:t>Radiocarbon is the most popular and most effective technique we have. </a:t>
            </a:r>
          </a:p>
        </p:txBody>
      </p:sp>
    </p:spTree>
    <p:extLst>
      <p:ext uri="{BB962C8B-B14F-4D97-AF65-F5344CB8AC3E}">
        <p14:creationId xmlns:p14="http://schemas.microsoft.com/office/powerpoint/2010/main" val="80823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79EA-06FE-AEDD-18AB-5A069CA67B33}"/>
              </a:ext>
            </a:extLst>
          </p:cNvPr>
          <p:cNvSpPr>
            <a:spLocks noGrp="1"/>
          </p:cNvSpPr>
          <p:nvPr>
            <p:ph type="title"/>
          </p:nvPr>
        </p:nvSpPr>
        <p:spPr/>
        <p:txBody>
          <a:bodyPr/>
          <a:lstStyle/>
          <a:p>
            <a:r>
              <a:rPr lang="en-US" dirty="0"/>
              <a:t>Primary and secondary sources</a:t>
            </a:r>
            <a:endParaRPr lang="en-CA" dirty="0"/>
          </a:p>
        </p:txBody>
      </p:sp>
      <p:sp>
        <p:nvSpPr>
          <p:cNvPr id="3" name="Content Placeholder 2">
            <a:extLst>
              <a:ext uri="{FF2B5EF4-FFF2-40B4-BE49-F238E27FC236}">
                <a16:creationId xmlns:a16="http://schemas.microsoft.com/office/drawing/2014/main" id="{FB2C228A-6DCE-C7B9-0689-14512C5DD09C}"/>
              </a:ext>
            </a:extLst>
          </p:cNvPr>
          <p:cNvSpPr>
            <a:spLocks noGrp="1"/>
          </p:cNvSpPr>
          <p:nvPr>
            <p:ph idx="1"/>
          </p:nvPr>
        </p:nvSpPr>
        <p:spPr>
          <a:xfrm>
            <a:off x="233265" y="1782147"/>
            <a:ext cx="10894983" cy="5075853"/>
          </a:xfrm>
        </p:spPr>
        <p:txBody>
          <a:bodyPr>
            <a:normAutofit/>
          </a:bodyPr>
          <a:lstStyle/>
          <a:p>
            <a:r>
              <a:rPr lang="en-US" dirty="0"/>
              <a:t>History is a discipline that focuses on change over time.</a:t>
            </a:r>
          </a:p>
          <a:p>
            <a:r>
              <a:rPr lang="en-US" dirty="0"/>
              <a:t>Historians rely on two types of information when gathering resources to answer a question: </a:t>
            </a:r>
          </a:p>
          <a:p>
            <a:endParaRPr lang="en-US" dirty="0"/>
          </a:p>
          <a:p>
            <a:r>
              <a:rPr lang="en-US" dirty="0"/>
              <a:t>PRIMARY SOURCES: accounts recorded at the time of an event including diaries, eyewitness accounts, government records, </a:t>
            </a:r>
            <a:r>
              <a:rPr lang="en-US" dirty="0" err="1"/>
              <a:t>sihps</a:t>
            </a:r>
            <a:r>
              <a:rPr lang="en-US" dirty="0"/>
              <a:t> logs, newspaper articles, artifacts such as pottery pieces, cave paintings, or remains of an ancient religious site. </a:t>
            </a:r>
          </a:p>
          <a:p>
            <a:r>
              <a:rPr lang="en-US" dirty="0"/>
              <a:t>Primary sources are raw unprocessed data</a:t>
            </a:r>
          </a:p>
          <a:p>
            <a:endParaRPr lang="en-US" dirty="0"/>
          </a:p>
          <a:p>
            <a:r>
              <a:rPr lang="en-US" dirty="0"/>
              <a:t>SECONDARY SOURCES: Accounts of the past based on research and analysis of primary sources. This person was not present at the time of the event and not creating fully original work. Think books, journals, film. We use these to see how others interpreted the past. </a:t>
            </a:r>
            <a:endParaRPr lang="en-CA" dirty="0"/>
          </a:p>
        </p:txBody>
      </p:sp>
    </p:spTree>
    <p:extLst>
      <p:ext uri="{BB962C8B-B14F-4D97-AF65-F5344CB8AC3E}">
        <p14:creationId xmlns:p14="http://schemas.microsoft.com/office/powerpoint/2010/main" val="3394422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090A0-FAE3-21CF-6A08-3D037B2FDCED}"/>
              </a:ext>
            </a:extLst>
          </p:cNvPr>
          <p:cNvSpPr>
            <a:spLocks noGrp="1"/>
          </p:cNvSpPr>
          <p:nvPr>
            <p:ph type="title"/>
          </p:nvPr>
        </p:nvSpPr>
        <p:spPr/>
        <p:txBody>
          <a:bodyPr/>
          <a:lstStyle/>
          <a:p>
            <a:r>
              <a:rPr lang="en-US" dirty="0"/>
              <a:t>ARCHEOLOGY AND THE STUDY OF HISTORY</a:t>
            </a:r>
            <a:endParaRPr lang="en-CA" dirty="0"/>
          </a:p>
        </p:txBody>
      </p:sp>
      <p:sp>
        <p:nvSpPr>
          <p:cNvPr id="3" name="Content Placeholder 2">
            <a:extLst>
              <a:ext uri="{FF2B5EF4-FFF2-40B4-BE49-F238E27FC236}">
                <a16:creationId xmlns:a16="http://schemas.microsoft.com/office/drawing/2014/main" id="{B6DBDE15-ABB2-2F49-8EEF-1B4CFD8F7A88}"/>
              </a:ext>
            </a:extLst>
          </p:cNvPr>
          <p:cNvSpPr>
            <a:spLocks noGrp="1"/>
          </p:cNvSpPr>
          <p:nvPr>
            <p:ph idx="1"/>
          </p:nvPr>
        </p:nvSpPr>
        <p:spPr>
          <a:xfrm>
            <a:off x="892566" y="2093976"/>
            <a:ext cx="10058400" cy="4050792"/>
          </a:xfrm>
        </p:spPr>
        <p:txBody>
          <a:bodyPr>
            <a:normAutofit/>
          </a:bodyPr>
          <a:lstStyle/>
          <a:p>
            <a:r>
              <a:rPr lang="en-US" dirty="0"/>
              <a:t>Archeology provides scholars with the primary data necessary to answer certain questions. </a:t>
            </a:r>
          </a:p>
          <a:p>
            <a:r>
              <a:rPr lang="en-US" dirty="0"/>
              <a:t>Archeologists do excavations to solve a problem or test a hypothesis. </a:t>
            </a:r>
          </a:p>
          <a:p>
            <a:r>
              <a:rPr lang="en-US" dirty="0"/>
              <a:t>The artifacts that they gather become a primary source for anthropologists, ethnologists, paleontologists, biologists, and historians. </a:t>
            </a:r>
          </a:p>
          <a:p>
            <a:r>
              <a:rPr lang="en-US" dirty="0"/>
              <a:t>In short ARCHEOLOGY IS THE SET OF METHODS USED TO EXTRACT INFORMATION REGARDING THE PAST FROM THE EARTH AND SEA. </a:t>
            </a:r>
          </a:p>
        </p:txBody>
      </p:sp>
    </p:spTree>
    <p:extLst>
      <p:ext uri="{BB962C8B-B14F-4D97-AF65-F5344CB8AC3E}">
        <p14:creationId xmlns:p14="http://schemas.microsoft.com/office/powerpoint/2010/main" val="403008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D70F-C445-0BBD-D058-FB2A1B7A6595}"/>
              </a:ext>
            </a:extLst>
          </p:cNvPr>
          <p:cNvSpPr>
            <a:spLocks noGrp="1"/>
          </p:cNvSpPr>
          <p:nvPr>
            <p:ph type="title"/>
          </p:nvPr>
        </p:nvSpPr>
        <p:spPr/>
        <p:txBody>
          <a:bodyPr/>
          <a:lstStyle/>
          <a:p>
            <a:r>
              <a:rPr lang="en-US" dirty="0"/>
              <a:t>THE TEAM</a:t>
            </a:r>
            <a:endParaRPr lang="en-CA" dirty="0"/>
          </a:p>
        </p:txBody>
      </p:sp>
      <p:sp>
        <p:nvSpPr>
          <p:cNvPr id="3" name="Content Placeholder 2">
            <a:extLst>
              <a:ext uri="{FF2B5EF4-FFF2-40B4-BE49-F238E27FC236}">
                <a16:creationId xmlns:a16="http://schemas.microsoft.com/office/drawing/2014/main" id="{888D4912-4A77-B633-7D6D-9FD0FAEB42BB}"/>
              </a:ext>
            </a:extLst>
          </p:cNvPr>
          <p:cNvSpPr>
            <a:spLocks noGrp="1"/>
          </p:cNvSpPr>
          <p:nvPr>
            <p:ph idx="1"/>
          </p:nvPr>
        </p:nvSpPr>
        <p:spPr/>
        <p:txBody>
          <a:bodyPr/>
          <a:lstStyle/>
          <a:p>
            <a:r>
              <a:rPr lang="en-US" dirty="0"/>
              <a:t>Before excavation can begin a dig team is assembled. This includes a field director who is a licensed archeologist, supervisors, and the crew. There may also be photographers and </a:t>
            </a:r>
            <a:r>
              <a:rPr lang="en-US" dirty="0" err="1"/>
              <a:t>surveyros</a:t>
            </a:r>
            <a:r>
              <a:rPr lang="en-US" dirty="0"/>
              <a:t>. </a:t>
            </a:r>
          </a:p>
          <a:p>
            <a:r>
              <a:rPr lang="en-US" dirty="0"/>
              <a:t>Zoology experts examine bones, botanists examine plant remains. Geographers do soil analysis and pathologists and other medical specialist get called if bodies are unearthed. </a:t>
            </a:r>
          </a:p>
          <a:p>
            <a:endParaRPr lang="en-CA" dirty="0"/>
          </a:p>
        </p:txBody>
      </p:sp>
    </p:spTree>
    <p:extLst>
      <p:ext uri="{BB962C8B-B14F-4D97-AF65-F5344CB8AC3E}">
        <p14:creationId xmlns:p14="http://schemas.microsoft.com/office/powerpoint/2010/main" val="799571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A64BF-212E-23D2-4660-0C7EF7CFA8C3}"/>
              </a:ext>
            </a:extLst>
          </p:cNvPr>
          <p:cNvSpPr>
            <a:spLocks noGrp="1"/>
          </p:cNvSpPr>
          <p:nvPr>
            <p:ph type="title"/>
          </p:nvPr>
        </p:nvSpPr>
        <p:spPr/>
        <p:txBody>
          <a:bodyPr/>
          <a:lstStyle/>
          <a:p>
            <a:r>
              <a:rPr lang="en-US" dirty="0"/>
              <a:t>THE DIG</a:t>
            </a:r>
            <a:endParaRPr lang="en-CA" dirty="0"/>
          </a:p>
        </p:txBody>
      </p:sp>
      <p:sp>
        <p:nvSpPr>
          <p:cNvPr id="3" name="Content Placeholder 2">
            <a:extLst>
              <a:ext uri="{FF2B5EF4-FFF2-40B4-BE49-F238E27FC236}">
                <a16:creationId xmlns:a16="http://schemas.microsoft.com/office/drawing/2014/main" id="{CE64004D-1CFD-35E1-C0DC-56A90A9C8492}"/>
              </a:ext>
            </a:extLst>
          </p:cNvPr>
          <p:cNvSpPr>
            <a:spLocks noGrp="1"/>
          </p:cNvSpPr>
          <p:nvPr>
            <p:ph idx="1"/>
          </p:nvPr>
        </p:nvSpPr>
        <p:spPr/>
        <p:txBody>
          <a:bodyPr>
            <a:normAutofit fontScale="85000" lnSpcReduction="10000"/>
          </a:bodyPr>
          <a:lstStyle/>
          <a:p>
            <a:r>
              <a:rPr lang="en-US" dirty="0"/>
              <a:t>While the top layers of earth are </a:t>
            </a:r>
            <a:r>
              <a:rPr lang="en-US" dirty="0" err="1"/>
              <a:t>removd</a:t>
            </a:r>
            <a:r>
              <a:rPr lang="en-US" dirty="0"/>
              <a:t>, close attention is paid to the soil, in case a stain or an artifact appears. </a:t>
            </a:r>
          </a:p>
          <a:p>
            <a:r>
              <a:rPr lang="en-US" dirty="0"/>
              <a:t>A </a:t>
            </a:r>
            <a:r>
              <a:rPr lang="en-US" dirty="0" err="1"/>
              <a:t>variet</a:t>
            </a:r>
            <a:r>
              <a:rPr lang="en-US" dirty="0"/>
              <a:t> of things leave tell-tale stains in the soil. Some stains are left by the decaying posts of a wooden structure, others are made by hearths (fireplaces) and middens (garbage pits).</a:t>
            </a:r>
          </a:p>
          <a:p>
            <a:r>
              <a:rPr lang="en-US" dirty="0"/>
              <a:t>Middens often yield bits of pottery, carbonized seeds, bones and other remnants of daily life. </a:t>
            </a:r>
          </a:p>
          <a:p>
            <a:r>
              <a:rPr lang="en-US" dirty="0"/>
              <a:t>As stains and </a:t>
            </a:r>
            <a:r>
              <a:rPr lang="en-US" dirty="0" err="1"/>
              <a:t>artifaxcts</a:t>
            </a:r>
            <a:r>
              <a:rPr lang="en-US" dirty="0"/>
              <a:t> are discovered they are recorded in field notes and their </a:t>
            </a:r>
            <a:r>
              <a:rPr lang="en-US" dirty="0" err="1"/>
              <a:t>locatiosn</a:t>
            </a:r>
            <a:r>
              <a:rPr lang="en-US" dirty="0"/>
              <a:t> marked on a graph paper in a grid pattern. The artifacts are placed in labelled bags and the stains are analyzed. </a:t>
            </a:r>
          </a:p>
          <a:p>
            <a:r>
              <a:rPr lang="en-US" dirty="0"/>
              <a:t>Archeology is essentially </a:t>
            </a:r>
            <a:r>
              <a:rPr lang="en-US" dirty="0" err="1"/>
              <a:t>distruction</a:t>
            </a:r>
            <a:r>
              <a:rPr lang="en-US" dirty="0"/>
              <a:t>=-one the site has been excavated, it can never be reworked. Accurate and meticulous notes are essential. </a:t>
            </a:r>
          </a:p>
          <a:p>
            <a:r>
              <a:rPr lang="en-CA" dirty="0"/>
              <a:t>When a dig is done.. The majority of the work begins. The majority of an archeologists time is spent in the laboratory analyzing a mountain of primary data collected. </a:t>
            </a:r>
          </a:p>
          <a:p>
            <a:r>
              <a:rPr lang="en-CA" dirty="0"/>
              <a:t>For the work of the archaeologist to be of value, the primary data and the completed analysis must be published. </a:t>
            </a:r>
          </a:p>
        </p:txBody>
      </p:sp>
    </p:spTree>
    <p:extLst>
      <p:ext uri="{BB962C8B-B14F-4D97-AF65-F5344CB8AC3E}">
        <p14:creationId xmlns:p14="http://schemas.microsoft.com/office/powerpoint/2010/main" val="389792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2AA52-BA77-29F4-D67B-1479853E63A1}"/>
              </a:ext>
            </a:extLst>
          </p:cNvPr>
          <p:cNvSpPr>
            <a:spLocks noGrp="1"/>
          </p:cNvSpPr>
          <p:nvPr>
            <p:ph type="title"/>
          </p:nvPr>
        </p:nvSpPr>
        <p:spPr/>
        <p:txBody>
          <a:bodyPr/>
          <a:lstStyle/>
          <a:p>
            <a:r>
              <a:rPr lang="en-US" dirty="0"/>
              <a:t>UNDERWATER ARCHAEOLOGY</a:t>
            </a:r>
            <a:endParaRPr lang="en-CA" dirty="0"/>
          </a:p>
        </p:txBody>
      </p:sp>
      <p:sp>
        <p:nvSpPr>
          <p:cNvPr id="3" name="Content Placeholder 2">
            <a:extLst>
              <a:ext uri="{FF2B5EF4-FFF2-40B4-BE49-F238E27FC236}">
                <a16:creationId xmlns:a16="http://schemas.microsoft.com/office/drawing/2014/main" id="{F79A2AB0-26B3-6E10-D8C4-04CEC15B2C47}"/>
              </a:ext>
            </a:extLst>
          </p:cNvPr>
          <p:cNvSpPr>
            <a:spLocks noGrp="1"/>
          </p:cNvSpPr>
          <p:nvPr>
            <p:ph idx="1"/>
          </p:nvPr>
        </p:nvSpPr>
        <p:spPr/>
        <p:txBody>
          <a:bodyPr/>
          <a:lstStyle/>
          <a:p>
            <a:r>
              <a:rPr lang="en-US" dirty="0"/>
              <a:t>Treasures of the past are found underwater as well as underground. For as long as people have used water as a means of transportation, there have been shipwrecks.</a:t>
            </a:r>
          </a:p>
          <a:p>
            <a:r>
              <a:rPr lang="en-US" dirty="0"/>
              <a:t>Shipwrecks tend to remain well preserved with the ship contents lying at the bottom of the sea under immense pressure.  </a:t>
            </a:r>
          </a:p>
          <a:p>
            <a:r>
              <a:rPr lang="en-US" dirty="0"/>
              <a:t>Underwater archaeology is very challenging: Conventional diving can only be done to a depth of about 35 meters, and even then, divers can only stay down for a short period of time. </a:t>
            </a:r>
          </a:p>
          <a:p>
            <a:r>
              <a:rPr lang="en-US" dirty="0"/>
              <a:t>Underwater archeology also poses issues of dexterity- movements are slower and artifacts are less visible especially when sediment is involved. </a:t>
            </a:r>
          </a:p>
          <a:p>
            <a:r>
              <a:rPr lang="en-US" dirty="0"/>
              <a:t>Artifacts also require immediate treatment to stop decomposition</a:t>
            </a:r>
            <a:endParaRPr lang="en-CA" dirty="0"/>
          </a:p>
        </p:txBody>
      </p:sp>
    </p:spTree>
    <p:extLst>
      <p:ext uri="{BB962C8B-B14F-4D97-AF65-F5344CB8AC3E}">
        <p14:creationId xmlns:p14="http://schemas.microsoft.com/office/powerpoint/2010/main" val="175903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A6728-ED3D-B9EE-C667-AC51B908F746}"/>
              </a:ext>
            </a:extLst>
          </p:cNvPr>
          <p:cNvSpPr>
            <a:spLocks noGrp="1"/>
          </p:cNvSpPr>
          <p:nvPr>
            <p:ph type="title"/>
          </p:nvPr>
        </p:nvSpPr>
        <p:spPr/>
        <p:txBody>
          <a:bodyPr/>
          <a:lstStyle/>
          <a:p>
            <a:r>
              <a:rPr lang="en-US" dirty="0"/>
              <a:t>THE ARTIFACTS=THE TREASURE</a:t>
            </a:r>
            <a:endParaRPr lang="en-CA" dirty="0"/>
          </a:p>
        </p:txBody>
      </p:sp>
      <p:sp>
        <p:nvSpPr>
          <p:cNvPr id="3" name="Content Placeholder 2">
            <a:extLst>
              <a:ext uri="{FF2B5EF4-FFF2-40B4-BE49-F238E27FC236}">
                <a16:creationId xmlns:a16="http://schemas.microsoft.com/office/drawing/2014/main" id="{FD8C080C-EBEA-B68E-52FF-E857F6B29FD7}"/>
              </a:ext>
            </a:extLst>
          </p:cNvPr>
          <p:cNvSpPr>
            <a:spLocks noGrp="1"/>
          </p:cNvSpPr>
          <p:nvPr>
            <p:ph idx="1"/>
          </p:nvPr>
        </p:nvSpPr>
        <p:spPr/>
        <p:txBody>
          <a:bodyPr>
            <a:normAutofit lnSpcReduction="10000"/>
          </a:bodyPr>
          <a:lstStyle/>
          <a:p>
            <a:r>
              <a:rPr lang="en-US" dirty="0"/>
              <a:t>Artifacts found can be broken into two categories:</a:t>
            </a:r>
          </a:p>
          <a:p>
            <a:pPr marL="457200" indent="-457200">
              <a:buAutoNum type="arabicPeriod"/>
            </a:pPr>
            <a:r>
              <a:rPr lang="en-US" dirty="0"/>
              <a:t>Organic remains: remnants of living thins such as plants and animals</a:t>
            </a:r>
          </a:p>
          <a:p>
            <a:pPr marL="457200" indent="-457200">
              <a:buAutoNum type="arabicPeriod"/>
            </a:pPr>
            <a:r>
              <a:rPr lang="en-US" dirty="0"/>
              <a:t>Inorganic remains: stone tools and pottery </a:t>
            </a:r>
            <a:r>
              <a:rPr lang="en-US" dirty="0" err="1"/>
              <a:t>ect</a:t>
            </a:r>
            <a:r>
              <a:rPr lang="en-US" dirty="0"/>
              <a:t>. </a:t>
            </a:r>
          </a:p>
          <a:p>
            <a:pPr marL="0" indent="0">
              <a:buNone/>
            </a:pPr>
            <a:endParaRPr lang="en-US" dirty="0"/>
          </a:p>
          <a:p>
            <a:r>
              <a:rPr lang="en-US" dirty="0"/>
              <a:t>The best preserved organic artifacts are found in dry, hot, regions such a </a:t>
            </a:r>
            <a:r>
              <a:rPr lang="en-US" dirty="0" err="1"/>
              <a:t>sdeserts</a:t>
            </a:r>
            <a:r>
              <a:rPr lang="en-US" dirty="0"/>
              <a:t>; in freezing conditions, such as Arctic regions; or in waterlogged places, such a speat bogs or the bottom of the sea. </a:t>
            </a:r>
          </a:p>
          <a:p>
            <a:r>
              <a:rPr lang="en-US" dirty="0"/>
              <a:t>Decay caused by microorganisms destroys underwater artifacts unless the objects lie in water than is near freezing or buried in silt. </a:t>
            </a:r>
          </a:p>
          <a:p>
            <a:r>
              <a:rPr lang="en-US" dirty="0"/>
              <a:t>Peat bogs are super acidic and the acid causes the bones to decay. The moisture causes the flesh to be well preserved. Humans and animals remain well preserved to the eye but have no bones. </a:t>
            </a:r>
          </a:p>
          <a:p>
            <a:pPr marL="457200" indent="-457200">
              <a:buAutoNum type="arabicPeriod"/>
            </a:pPr>
            <a:endParaRPr lang="en-CA" dirty="0"/>
          </a:p>
        </p:txBody>
      </p:sp>
    </p:spTree>
    <p:extLst>
      <p:ext uri="{BB962C8B-B14F-4D97-AF65-F5344CB8AC3E}">
        <p14:creationId xmlns:p14="http://schemas.microsoft.com/office/powerpoint/2010/main" val="390753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5CF9B-85DE-CA2D-1AE1-49CAFE69C22F}"/>
              </a:ext>
            </a:extLst>
          </p:cNvPr>
          <p:cNvSpPr>
            <a:spLocks noGrp="1"/>
          </p:cNvSpPr>
          <p:nvPr>
            <p:ph type="title"/>
          </p:nvPr>
        </p:nvSpPr>
        <p:spPr/>
        <p:txBody>
          <a:bodyPr/>
          <a:lstStyle/>
          <a:p>
            <a:r>
              <a:rPr lang="en-US" dirty="0"/>
              <a:t>THE ARTIFACTS-ORGANIC HUMAN MATTER</a:t>
            </a:r>
            <a:endParaRPr lang="en-CA" dirty="0"/>
          </a:p>
        </p:txBody>
      </p:sp>
      <p:sp>
        <p:nvSpPr>
          <p:cNvPr id="3" name="Content Placeholder 2">
            <a:extLst>
              <a:ext uri="{FF2B5EF4-FFF2-40B4-BE49-F238E27FC236}">
                <a16:creationId xmlns:a16="http://schemas.microsoft.com/office/drawing/2014/main" id="{7ACC0097-2A63-A8BF-6413-F3A4C17B8949}"/>
              </a:ext>
            </a:extLst>
          </p:cNvPr>
          <p:cNvSpPr>
            <a:spLocks noGrp="1"/>
          </p:cNvSpPr>
          <p:nvPr>
            <p:ph idx="1"/>
          </p:nvPr>
        </p:nvSpPr>
        <p:spPr/>
        <p:txBody>
          <a:bodyPr>
            <a:normAutofit fontScale="85000" lnSpcReduction="20000"/>
          </a:bodyPr>
          <a:lstStyle/>
          <a:p>
            <a:r>
              <a:rPr lang="en-US" dirty="0"/>
              <a:t>In organic material one of the first questions is what was the source? </a:t>
            </a:r>
          </a:p>
          <a:p>
            <a:r>
              <a:rPr lang="en-US" dirty="0"/>
              <a:t>Was it from the local environment or was it a product of human activity and brought to the site? </a:t>
            </a:r>
          </a:p>
          <a:p>
            <a:r>
              <a:rPr lang="en-US" dirty="0"/>
              <a:t>Much can be learned about people by studying their skeletal remains. What was the age and sex of the person? </a:t>
            </a:r>
          </a:p>
          <a:p>
            <a:r>
              <a:rPr lang="en-US" dirty="0"/>
              <a:t>The age of young children and teens can be determined within one year by examining the teeth</a:t>
            </a:r>
          </a:p>
          <a:p>
            <a:r>
              <a:rPr lang="en-US" dirty="0"/>
              <a:t>The age of young adults can be determined by examining the fusion between the ends and shafts of long bones.</a:t>
            </a:r>
          </a:p>
          <a:p>
            <a:r>
              <a:rPr lang="en-US" dirty="0"/>
              <a:t>Determining the age of adults is less precise since its done by </a:t>
            </a:r>
            <a:r>
              <a:rPr lang="en-US" dirty="0" err="1"/>
              <a:t>styding</a:t>
            </a:r>
            <a:r>
              <a:rPr lang="en-US" dirty="0"/>
              <a:t> tooth wear, which can be effected by many things</a:t>
            </a:r>
          </a:p>
          <a:p>
            <a:r>
              <a:rPr lang="en-US" dirty="0"/>
              <a:t>The sex of a skeleton can be determined by bone structure- males tend to have heavier and larger bones and the pelvis of females is structurally different from that of a male to allow childbearing. </a:t>
            </a:r>
          </a:p>
          <a:p>
            <a:r>
              <a:rPr lang="en-US" dirty="0"/>
              <a:t>Paleopathology is the study of ancient diseases. The skeleton is changed by disease and can lead to slow growth, bowed legs, protruding chest, and brittle bones. </a:t>
            </a:r>
            <a:endParaRPr lang="en-CA" dirty="0"/>
          </a:p>
        </p:txBody>
      </p:sp>
    </p:spTree>
    <p:extLst>
      <p:ext uri="{BB962C8B-B14F-4D97-AF65-F5344CB8AC3E}">
        <p14:creationId xmlns:p14="http://schemas.microsoft.com/office/powerpoint/2010/main" val="4282170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8CF5-C2F7-E03D-B1F9-BEB05523D025}"/>
              </a:ext>
            </a:extLst>
          </p:cNvPr>
          <p:cNvSpPr>
            <a:spLocks noGrp="1"/>
          </p:cNvSpPr>
          <p:nvPr>
            <p:ph type="title"/>
          </p:nvPr>
        </p:nvSpPr>
        <p:spPr/>
        <p:txBody>
          <a:bodyPr/>
          <a:lstStyle/>
          <a:p>
            <a:r>
              <a:rPr lang="en-US" dirty="0"/>
              <a:t>INORGANIC MATERIAL-stone tools and pottery</a:t>
            </a:r>
            <a:endParaRPr lang="en-CA" dirty="0"/>
          </a:p>
        </p:txBody>
      </p:sp>
      <p:sp>
        <p:nvSpPr>
          <p:cNvPr id="3" name="Content Placeholder 2">
            <a:extLst>
              <a:ext uri="{FF2B5EF4-FFF2-40B4-BE49-F238E27FC236}">
                <a16:creationId xmlns:a16="http://schemas.microsoft.com/office/drawing/2014/main" id="{1824DA67-5539-63F1-F97F-A3E838AA9871}"/>
              </a:ext>
            </a:extLst>
          </p:cNvPr>
          <p:cNvSpPr>
            <a:spLocks noGrp="1"/>
          </p:cNvSpPr>
          <p:nvPr>
            <p:ph idx="1"/>
          </p:nvPr>
        </p:nvSpPr>
        <p:spPr/>
        <p:txBody>
          <a:bodyPr>
            <a:normAutofit fontScale="92500" lnSpcReduction="20000"/>
          </a:bodyPr>
          <a:lstStyle/>
          <a:p>
            <a:r>
              <a:rPr lang="en-US" dirty="0"/>
              <a:t>A great deal can be learned from stone tools and pottery under a microscope to see sharpened edges and use. </a:t>
            </a:r>
          </a:p>
          <a:p>
            <a:r>
              <a:rPr lang="en-US" dirty="0"/>
              <a:t>Tools used for cutting plant stems may have a silica gloss on them from the silica in plants. </a:t>
            </a:r>
          </a:p>
          <a:p>
            <a:r>
              <a:rPr lang="en-US" dirty="0"/>
              <a:t>Stone tools would be selected intentionally for their hardness and shape. Flint, chert, and obsidian are all popular stones used in the ancient world. </a:t>
            </a:r>
          </a:p>
          <a:p>
            <a:r>
              <a:rPr lang="en-US" dirty="0"/>
              <a:t>In some instances, stone was found from quarries hundreds of km from a site even though other stone was found locally- this accounts for prized types of stone that would have been traded. </a:t>
            </a:r>
          </a:p>
          <a:p>
            <a:r>
              <a:rPr lang="en-US" dirty="0"/>
              <a:t>Pottery has been used for over 10,000 years. Potsherds are abundant because baked clay was cheap and preserves well. </a:t>
            </a:r>
          </a:p>
          <a:p>
            <a:r>
              <a:rPr lang="en-US" dirty="0"/>
              <a:t>You can tell the type of pot, how much the clay was worked, the techniques used in making and decorating, the firing conditions, artistic style and sometimes the name of the potter. </a:t>
            </a:r>
          </a:p>
          <a:p>
            <a:endParaRPr lang="en-CA" dirty="0"/>
          </a:p>
        </p:txBody>
      </p:sp>
    </p:spTree>
    <p:extLst>
      <p:ext uri="{BB962C8B-B14F-4D97-AF65-F5344CB8AC3E}">
        <p14:creationId xmlns:p14="http://schemas.microsoft.com/office/powerpoint/2010/main" val="70708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53</TotalTime>
  <Words>1310</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Rockwell</vt:lpstr>
      <vt:lpstr>Rockwell Condensed</vt:lpstr>
      <vt:lpstr>Wingdings</vt:lpstr>
      <vt:lpstr>Wood Type</vt:lpstr>
      <vt:lpstr>Intro to historical Inquiry</vt:lpstr>
      <vt:lpstr>Primary and secondary sources</vt:lpstr>
      <vt:lpstr>ARCHEOLOGY AND THE STUDY OF HISTORY</vt:lpstr>
      <vt:lpstr>THE TEAM</vt:lpstr>
      <vt:lpstr>THE DIG</vt:lpstr>
      <vt:lpstr>UNDERWATER ARCHAEOLOGY</vt:lpstr>
      <vt:lpstr>THE ARTIFACTS=THE TREASURE</vt:lpstr>
      <vt:lpstr>THE ARTIFACTS-ORGANIC HUMAN MATTER</vt:lpstr>
      <vt:lpstr>INORGANIC MATERIAL-stone tools and pottery</vt:lpstr>
      <vt:lpstr>Dating artifacts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historical Inquiry</dc:title>
  <dc:creator>Janet Lewis</dc:creator>
  <cp:lastModifiedBy>Janet Lewis</cp:lastModifiedBy>
  <cp:revision>1</cp:revision>
  <dcterms:created xsi:type="dcterms:W3CDTF">2024-01-29T22:44:01Z</dcterms:created>
  <dcterms:modified xsi:type="dcterms:W3CDTF">2024-01-29T23:37:35Z</dcterms:modified>
</cp:coreProperties>
</file>