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3" autoAdjust="0"/>
    <p:restoredTop sz="94322" autoAdjust="0"/>
  </p:normalViewPr>
  <p:slideViewPr>
    <p:cSldViewPr snapToGrid="0">
      <p:cViewPr varScale="1">
        <p:scale>
          <a:sx n="84" d="100"/>
          <a:sy n="84" d="100"/>
        </p:scale>
        <p:origin x="475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D747-0612-4E85-857F-DE3DC5361872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F7C5-8686-41F1-B95E-D811444F34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992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D747-0612-4E85-857F-DE3DC5361872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F7C5-8686-41F1-B95E-D811444F34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724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D747-0612-4E85-857F-DE3DC5361872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F7C5-8686-41F1-B95E-D811444F34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294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D747-0612-4E85-857F-DE3DC5361872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F7C5-8686-41F1-B95E-D811444F34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671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D747-0612-4E85-857F-DE3DC5361872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F7C5-8686-41F1-B95E-D811444F34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254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D747-0612-4E85-857F-DE3DC5361872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F7C5-8686-41F1-B95E-D811444F34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523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D747-0612-4E85-857F-DE3DC5361872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F7C5-8686-41F1-B95E-D811444F34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44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D747-0612-4E85-857F-DE3DC5361872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F7C5-8686-41F1-B95E-D811444F34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808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D747-0612-4E85-857F-DE3DC5361872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F7C5-8686-41F1-B95E-D811444F34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205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D747-0612-4E85-857F-DE3DC5361872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F7C5-8686-41F1-B95E-D811444F34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802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D747-0612-4E85-857F-DE3DC5361872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F7C5-8686-41F1-B95E-D811444F34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417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8D747-0612-4E85-857F-DE3DC5361872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1F7C5-8686-41F1-B95E-D811444F34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100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k-OyRI7c7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25" y="0"/>
            <a:ext cx="975814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-1193800"/>
            <a:ext cx="9144000" cy="2387600"/>
          </a:xfrm>
        </p:spPr>
        <p:txBody>
          <a:bodyPr/>
          <a:lstStyle/>
          <a:p>
            <a:r>
              <a:rPr lang="en-CA" dirty="0"/>
              <a:t>LIFE IN ANCIENT GREECE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4320" y="1394415"/>
            <a:ext cx="9144000" cy="1655762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708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47536"/>
          </a:xfrm>
        </p:spPr>
        <p:txBody>
          <a:bodyPr>
            <a:normAutofit/>
          </a:bodyPr>
          <a:lstStyle/>
          <a:p>
            <a:pPr algn="ctr"/>
            <a:r>
              <a:rPr lang="en-CA" sz="6600" dirty="0"/>
              <a:t>Greece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3" y="1347538"/>
            <a:ext cx="11646568" cy="490888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3600" dirty="0"/>
              <a:t>Ancient or </a:t>
            </a:r>
            <a:r>
              <a:rPr lang="en-CA" sz="3600" b="1" u="sng" dirty="0"/>
              <a:t>Archaic </a:t>
            </a:r>
            <a:r>
              <a:rPr lang="en-CA" sz="3600" dirty="0"/>
              <a:t>Greece – time period before Classics from </a:t>
            </a:r>
            <a:r>
              <a:rPr lang="en-CA" sz="3600" b="1" u="sng" dirty="0"/>
              <a:t>800</a:t>
            </a:r>
            <a:r>
              <a:rPr lang="en-CA" sz="3600" dirty="0"/>
              <a:t> BCE to 500 BCE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600" dirty="0"/>
              <a:t>This is the age that the </a:t>
            </a:r>
            <a:r>
              <a:rPr lang="en-CA" sz="3600" b="1" u="sng" dirty="0"/>
              <a:t>City-States</a:t>
            </a:r>
            <a:r>
              <a:rPr lang="en-CA" sz="3600" dirty="0"/>
              <a:t> Greece is known for rises (</a:t>
            </a:r>
            <a:r>
              <a:rPr lang="en-CA" sz="3600" b="1" u="sng" dirty="0"/>
              <a:t>polis</a:t>
            </a:r>
            <a:r>
              <a:rPr lang="en-CA" sz="3600" dirty="0"/>
              <a:t>) – important feature of Greek political life for hundreds of years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600" dirty="0"/>
              <a:t>Before this time period Greece was </a:t>
            </a:r>
            <a:r>
              <a:rPr lang="en-CA" sz="3600" b="1" u="sng" dirty="0"/>
              <a:t>small farming </a:t>
            </a:r>
            <a:r>
              <a:rPr lang="en-CA" sz="3600" dirty="0"/>
              <a:t>villages that slowly evolved in </a:t>
            </a:r>
            <a:r>
              <a:rPr lang="en-CA" sz="3600" b="1" u="sng" dirty="0"/>
              <a:t>towns</a:t>
            </a:r>
            <a:r>
              <a:rPr lang="en-CA" sz="3600" dirty="0"/>
              <a:t> and cities with </a:t>
            </a:r>
            <a:r>
              <a:rPr lang="en-CA" sz="3600" b="1" u="sng" dirty="0"/>
              <a:t>marketplaces</a:t>
            </a:r>
            <a:r>
              <a:rPr lang="en-CA" sz="3600" dirty="0"/>
              <a:t>, walls, and eventually government (taxes, laws, and </a:t>
            </a:r>
            <a:r>
              <a:rPr lang="en-CA" sz="3600" b="1" u="sng" dirty="0"/>
              <a:t>armies</a:t>
            </a:r>
            <a:r>
              <a:rPr lang="en-CA" sz="3600" dirty="0"/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600" dirty="0"/>
              <a:t>Each city-state was protected by a particular </a:t>
            </a:r>
            <a:r>
              <a:rPr lang="en-CA" sz="3600" b="1" u="sng" dirty="0"/>
              <a:t>God or Goddess </a:t>
            </a:r>
            <a:r>
              <a:rPr lang="en-CA" sz="3600" dirty="0"/>
              <a:t>that was treated with reverence, respect, and </a:t>
            </a:r>
            <a:r>
              <a:rPr lang="en-CA" sz="3600" b="1" u="sng" dirty="0"/>
              <a:t>sacrifice</a:t>
            </a:r>
            <a:r>
              <a:rPr lang="en-CA" sz="3600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334" y="-1"/>
            <a:ext cx="5203033" cy="5582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3" y="304298"/>
            <a:ext cx="7663803" cy="48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3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758"/>
            <a:ext cx="10515600" cy="588820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CA" sz="3600" dirty="0"/>
              <a:t>Citizens of Ancient Greece had common </a:t>
            </a:r>
            <a:r>
              <a:rPr lang="en-CA" sz="3600" b="1" u="sng" dirty="0"/>
              <a:t>speech, </a:t>
            </a:r>
            <a:r>
              <a:rPr lang="en-CA" sz="3600" dirty="0"/>
              <a:t>temples, </a:t>
            </a:r>
            <a:r>
              <a:rPr lang="en-CA" sz="3600" b="1" u="sng" dirty="0"/>
              <a:t>religious rites</a:t>
            </a:r>
            <a:r>
              <a:rPr lang="en-CA" sz="3600" dirty="0"/>
              <a:t>, and </a:t>
            </a:r>
            <a:r>
              <a:rPr lang="en-CA" sz="3600" b="1" u="sng" dirty="0"/>
              <a:t>customs</a:t>
            </a:r>
            <a:r>
              <a:rPr lang="en-CA" sz="3600" dirty="0"/>
              <a:t>, but every City-State was different.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CA" sz="3600" dirty="0"/>
              <a:t>All economies of City-States were based on trade and as such</a:t>
            </a:r>
            <a:r>
              <a:rPr lang="en-CA" sz="3600" b="1" u="sng" dirty="0"/>
              <a:t> land </a:t>
            </a:r>
            <a:r>
              <a:rPr lang="en-CA" sz="3600" dirty="0"/>
              <a:t>was the most valuable resource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CA" sz="3600" dirty="0"/>
              <a:t>Power was held by </a:t>
            </a:r>
            <a:r>
              <a:rPr lang="en-CA" sz="3600" b="1" u="sng" dirty="0"/>
              <a:t>hereditary Kings </a:t>
            </a:r>
            <a:r>
              <a:rPr lang="en-CA" sz="3600" dirty="0"/>
              <a:t>and aristocrats – that held power over the poor and monopolized the best </a:t>
            </a:r>
            <a:r>
              <a:rPr lang="en-CA" sz="3600" b="1" u="sng" dirty="0"/>
              <a:t>farmland</a:t>
            </a:r>
            <a:r>
              <a:rPr lang="en-CA" sz="3600" dirty="0"/>
              <a:t> (some even said they were the </a:t>
            </a:r>
            <a:r>
              <a:rPr lang="en-CA" sz="3600" b="1" u="sng" dirty="0"/>
              <a:t>children</a:t>
            </a:r>
            <a:r>
              <a:rPr lang="en-CA" sz="3600" dirty="0"/>
              <a:t> of Gods)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CA" sz="3600" dirty="0"/>
              <a:t>There was conflict between nobles and the poor often, because the nobles held all the </a:t>
            </a:r>
            <a:r>
              <a:rPr lang="en-CA" sz="3600" b="1" u="sng" dirty="0"/>
              <a:t>power</a:t>
            </a:r>
            <a:r>
              <a:rPr lang="en-CA" sz="3600" dirty="0"/>
              <a:t>. </a:t>
            </a:r>
          </a:p>
        </p:txBody>
      </p:sp>
      <p:pic>
        <p:nvPicPr>
          <p:cNvPr id="3074" name="Picture 2" descr="Image result for ancient greece ath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22" y="661069"/>
            <a:ext cx="8651541" cy="432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62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CA" sz="3600" b="1" u="sng" dirty="0"/>
              <a:t>Emigration </a:t>
            </a:r>
            <a:r>
              <a:rPr lang="en-CA" sz="3600" dirty="0"/>
              <a:t>helped to relieve some of the </a:t>
            </a:r>
            <a:r>
              <a:rPr lang="en-CA" sz="3600" b="1" u="sng" dirty="0"/>
              <a:t>tension</a:t>
            </a:r>
            <a:r>
              <a:rPr lang="en-CA" sz="3600" dirty="0"/>
              <a:t> between nobles and the poor, because people would leave their home </a:t>
            </a:r>
            <a:r>
              <a:rPr lang="en-CA" sz="3600" b="1" u="sng" dirty="0"/>
              <a:t>poleis</a:t>
            </a:r>
            <a:r>
              <a:rPr lang="en-CA" sz="3600" dirty="0"/>
              <a:t> and into more sparsely populated areas around Greece and the </a:t>
            </a:r>
            <a:r>
              <a:rPr lang="en-CA" sz="3600" b="0" u="sng" dirty="0"/>
              <a:t>Aegean</a:t>
            </a:r>
            <a:r>
              <a:rPr lang="en-CA" sz="3600" dirty="0"/>
              <a:t> – colonies from Mediterranean to Asia Minor, and from </a:t>
            </a:r>
            <a:r>
              <a:rPr lang="en-CA" sz="3600" b="1" u="sng" dirty="0"/>
              <a:t>North Africa </a:t>
            </a:r>
            <a:r>
              <a:rPr lang="en-CA" sz="3600" dirty="0"/>
              <a:t>to the </a:t>
            </a:r>
            <a:r>
              <a:rPr lang="en-CA" sz="3600" b="1" u="sng" dirty="0"/>
              <a:t>Black Sea</a:t>
            </a:r>
            <a:r>
              <a:rPr lang="en-CA" sz="3600" dirty="0"/>
              <a:t>. (caused the rise of many more </a:t>
            </a:r>
            <a:r>
              <a:rPr lang="en-CA" sz="3600" b="1" u="sng" dirty="0"/>
              <a:t>city-states</a:t>
            </a:r>
            <a:r>
              <a:rPr lang="en-CA" sz="3600" dirty="0"/>
              <a:t> that were independent)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CA" sz="3600" dirty="0"/>
              <a:t> With the rise of City-States </a:t>
            </a:r>
            <a:r>
              <a:rPr lang="en-CA" sz="3600" b="1" u="sng" dirty="0"/>
              <a:t>consumer</a:t>
            </a:r>
            <a:r>
              <a:rPr lang="en-CA" sz="3600" dirty="0"/>
              <a:t> goods were starting to be created – leading to more wealth, more </a:t>
            </a:r>
            <a:r>
              <a:rPr lang="en-CA" sz="3600" b="1" u="sng" dirty="0"/>
              <a:t>specialization</a:t>
            </a:r>
            <a:r>
              <a:rPr lang="en-CA" sz="3600" dirty="0"/>
              <a:t>, and more </a:t>
            </a:r>
            <a:r>
              <a:rPr lang="en-CA" sz="3600" b="1" u="sng" dirty="0"/>
              <a:t>trade</a:t>
            </a:r>
            <a:r>
              <a:rPr lang="en-CA" sz="3600" dirty="0"/>
              <a:t>. 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CA" sz="3600" dirty="0"/>
              <a:t>This lead to governments being overthrown by these new </a:t>
            </a:r>
            <a:r>
              <a:rPr lang="en-CA" sz="3600" b="1" u="sng" dirty="0"/>
              <a:t>wealthy traders </a:t>
            </a:r>
            <a:r>
              <a:rPr lang="en-CA" sz="3600" dirty="0"/>
              <a:t>that previously didn’t have power = tyrants! Eventually lead to </a:t>
            </a:r>
            <a:r>
              <a:rPr lang="en-CA" sz="3600" b="1" u="sng" dirty="0" err="1"/>
              <a:t>Demokratia</a:t>
            </a:r>
            <a:r>
              <a:rPr lang="en-CA" sz="3600" dirty="0"/>
              <a:t> – “rule by the </a:t>
            </a:r>
            <a:r>
              <a:rPr lang="en-CA" sz="3600" b="1" u="sng" dirty="0"/>
              <a:t>people</a:t>
            </a:r>
            <a:r>
              <a:rPr lang="en-CA" sz="3600" dirty="0"/>
              <a:t>”</a:t>
            </a:r>
          </a:p>
        </p:txBody>
      </p:sp>
      <p:pic>
        <p:nvPicPr>
          <p:cNvPr id="2050" name="Picture 2" descr="Image result for ancient greece gover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07705" cy="448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0" y="1590675"/>
            <a:ext cx="771525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3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11911263" cy="65211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3600" dirty="0"/>
              <a:t>Archaic Renaissance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dirty="0"/>
              <a:t>With emigration Greek </a:t>
            </a:r>
            <a:r>
              <a:rPr lang="en-CA" sz="3600" b="1" u="sng" dirty="0"/>
              <a:t>styles</a:t>
            </a:r>
            <a:r>
              <a:rPr lang="en-CA" sz="3600" dirty="0"/>
              <a:t> spread far and wide.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dirty="0"/>
              <a:t>The Epic poet </a:t>
            </a:r>
            <a:r>
              <a:rPr lang="en-CA" sz="3600" b="1" u="sng" dirty="0"/>
              <a:t>Homer </a:t>
            </a:r>
            <a:r>
              <a:rPr lang="en-CA" sz="3600" dirty="0"/>
              <a:t>produced the Iliad and </a:t>
            </a:r>
            <a:r>
              <a:rPr lang="en-CA" sz="3600" b="1" u="sng" dirty="0"/>
              <a:t>Odyssey</a:t>
            </a:r>
            <a:r>
              <a:rPr lang="en-CA" sz="3600" dirty="0"/>
              <a:t> during this period 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dirty="0"/>
              <a:t>Sculptors created the </a:t>
            </a:r>
            <a:r>
              <a:rPr lang="en-CA" sz="3600" b="1" u="sng" dirty="0" err="1"/>
              <a:t>kouroi</a:t>
            </a:r>
            <a:r>
              <a:rPr lang="en-CA" sz="3600" b="1" u="sng" dirty="0"/>
              <a:t> </a:t>
            </a:r>
            <a:r>
              <a:rPr lang="en-CA" sz="3600" dirty="0"/>
              <a:t>and the korai – human figurines that served as </a:t>
            </a:r>
            <a:r>
              <a:rPr lang="en-CA" sz="3600" b="1" u="sng" dirty="0"/>
              <a:t>memorials</a:t>
            </a:r>
            <a:r>
              <a:rPr lang="en-CA" sz="3600" dirty="0"/>
              <a:t> to the dead.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dirty="0"/>
              <a:t>Science made some leaps and bounds: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CA" sz="3200" b="1" u="sng" dirty="0" err="1"/>
              <a:t>Anaximandros</a:t>
            </a:r>
            <a:r>
              <a:rPr lang="en-CA" sz="3200" dirty="0"/>
              <a:t> devised a theory of gravity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CA" sz="3200" dirty="0"/>
              <a:t>Xenophanes wrote about his </a:t>
            </a:r>
            <a:r>
              <a:rPr lang="en-CA" sz="3200" b="1" u="sng" dirty="0"/>
              <a:t>discovery</a:t>
            </a:r>
            <a:r>
              <a:rPr lang="en-CA" sz="3200" dirty="0"/>
              <a:t> of </a:t>
            </a:r>
            <a:r>
              <a:rPr lang="en-CA" sz="3200" b="1" u="sng" dirty="0"/>
              <a:t>fossils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CA" sz="3200" b="1" u="sng" dirty="0"/>
              <a:t>Pythagoras </a:t>
            </a:r>
            <a:r>
              <a:rPr lang="en-CA" sz="3200" dirty="0"/>
              <a:t>discovered his famous theorem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dirty="0"/>
              <a:t>This is all leading up to the </a:t>
            </a:r>
            <a:r>
              <a:rPr lang="en-CA" sz="3600" b="1" u="sng" dirty="0"/>
              <a:t>monumenta</a:t>
            </a:r>
            <a:r>
              <a:rPr lang="en-CA" sz="3600" dirty="0"/>
              <a:t>l changes the next few centuries will be bringing</a:t>
            </a:r>
          </a:p>
          <a:p>
            <a:pPr marL="0" indent="0">
              <a:buNone/>
            </a:pPr>
            <a:endParaRPr lang="en-CA" sz="4000" dirty="0"/>
          </a:p>
        </p:txBody>
      </p:sp>
      <p:pic>
        <p:nvPicPr>
          <p:cNvPr id="4098" name="Picture 2" descr="Image result for ancient greece kouroi and the kor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95" y="1360081"/>
            <a:ext cx="3874167" cy="551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30" y="291766"/>
            <a:ext cx="219075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105" y="748899"/>
            <a:ext cx="3674645" cy="438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073A3-ABAB-E3B8-25BC-CA7D34C7C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The Eight Ages of Greece - A Complete History (youtube.com)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466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83642" cy="4984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6042" y="0"/>
            <a:ext cx="3681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Greek Parthenon – Built to Honour Athena</a:t>
            </a:r>
          </a:p>
        </p:txBody>
      </p:sp>
      <p:pic>
        <p:nvPicPr>
          <p:cNvPr id="1026" name="Picture 2" descr="Image result for ancient greece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06" y="-1"/>
            <a:ext cx="4475746" cy="663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064" y="2709862"/>
            <a:ext cx="6902118" cy="4052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042" y="1323976"/>
            <a:ext cx="8332282" cy="5534024"/>
          </a:xfrm>
          <a:prstGeom prst="rect">
            <a:avLst/>
          </a:prstGeom>
        </p:spPr>
      </p:pic>
      <p:pic>
        <p:nvPicPr>
          <p:cNvPr id="1028" name="Picture 4" descr="Image result for ancient greece olympic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37" y="67431"/>
            <a:ext cx="6731665" cy="576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ncient greece olympic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37" y="387796"/>
            <a:ext cx="3470936" cy="525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66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18600</TotalTime>
  <Words>407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LIFE IN ANCIENT GREECE</vt:lpstr>
      <vt:lpstr>Greece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Coast Mountains School District 82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Classics</dc:title>
  <dc:creator>April Lowndes</dc:creator>
  <cp:lastModifiedBy>Janet Lewis</cp:lastModifiedBy>
  <cp:revision>11</cp:revision>
  <dcterms:created xsi:type="dcterms:W3CDTF">2018-10-10T18:42:34Z</dcterms:created>
  <dcterms:modified xsi:type="dcterms:W3CDTF">2024-05-08T17:13:47Z</dcterms:modified>
</cp:coreProperties>
</file>