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173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F564BC-CF0F-4FA8-B11D-7D05F3441D92}" type="datetimeFigureOut">
              <a:rPr lang="en-CA" smtClean="0"/>
              <a:t>2021-11-16</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513E8-E244-4DD7-9553-8CFA46DF4287}" type="slidenum">
              <a:rPr lang="en-CA" smtClean="0"/>
              <a:t>‹#›</a:t>
            </a:fld>
            <a:endParaRPr lang="en-CA"/>
          </a:p>
        </p:txBody>
      </p:sp>
    </p:spTree>
    <p:extLst>
      <p:ext uri="{BB962C8B-B14F-4D97-AF65-F5344CB8AC3E}">
        <p14:creationId xmlns:p14="http://schemas.microsoft.com/office/powerpoint/2010/main" val="324890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9A513E8-E244-4DD7-9553-8CFA46DF4287}" type="slidenum">
              <a:rPr lang="en-CA" smtClean="0"/>
              <a:t>5</a:t>
            </a:fld>
            <a:endParaRPr lang="en-CA"/>
          </a:p>
        </p:txBody>
      </p:sp>
    </p:spTree>
    <p:extLst>
      <p:ext uri="{BB962C8B-B14F-4D97-AF65-F5344CB8AC3E}">
        <p14:creationId xmlns:p14="http://schemas.microsoft.com/office/powerpoint/2010/main" val="94501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B7143809-CA41-1D43-B1C3-B2873FC7ADF2}"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CA"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7143809-CA41-1D43-B1C3-B2873FC7ADF2}"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A9E52-43ED-184E-B0B4-FED48A2867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B7143809-CA41-1D43-B1C3-B2873FC7ADF2}" type="datetimeFigureOut">
              <a:rPr lang="en-US" smtClean="0"/>
              <a:t>11/16/2021</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D7CA9E52-43ED-184E-B0B4-FED48A2867FD}"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7143809-CA41-1D43-B1C3-B2873FC7ADF2}"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A9E52-43ED-184E-B0B4-FED48A2867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7143809-CA41-1D43-B1C3-B2873FC7ADF2}"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A9E52-43ED-184E-B0B4-FED48A2867F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7143809-CA41-1D43-B1C3-B2873FC7ADF2}"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A9E52-43ED-184E-B0B4-FED48A2867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CA"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B7143809-CA41-1D43-B1C3-B2873FC7ADF2}"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7143809-CA41-1D43-B1C3-B2873FC7ADF2}"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A9E52-43ED-184E-B0B4-FED48A2867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CA"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B7143809-CA41-1D43-B1C3-B2873FC7ADF2}"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A9E52-43ED-184E-B0B4-FED48A2867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B7143809-CA41-1D43-B1C3-B2873FC7ADF2}"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CA9E52-43ED-184E-B0B4-FED48A2867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B7143809-CA41-1D43-B1C3-B2873FC7ADF2}"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CA9E52-43ED-184E-B0B4-FED48A2867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43809-CA41-1D43-B1C3-B2873FC7ADF2}"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CA9E52-43ED-184E-B0B4-FED48A2867F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B7143809-CA41-1D43-B1C3-B2873FC7ADF2}" type="datetimeFigureOut">
              <a:rPr lang="en-US" smtClean="0"/>
              <a:t>11/16/2021</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D7CA9E52-43ED-184E-B0B4-FED48A2867F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CA"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7143809-CA41-1D43-B1C3-B2873FC7ADF2}" type="datetimeFigureOut">
              <a:rPr lang="en-US" smtClean="0"/>
              <a:t>11/16/2021</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D7CA9E52-43ED-184E-B0B4-FED48A2867F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8379" y="3535184"/>
            <a:ext cx="7196328" cy="1470025"/>
          </a:xfrm>
        </p:spPr>
        <p:txBody>
          <a:bodyPr/>
          <a:lstStyle/>
          <a:p>
            <a:r>
              <a:rPr lang="en-US" sz="4400" dirty="0" smtClean="0"/>
              <a:t>The Regions</a:t>
            </a:r>
            <a:br>
              <a:rPr lang="en-US" sz="4400" dirty="0" smtClean="0"/>
            </a:br>
            <a:r>
              <a:rPr lang="en-US" sz="4400" dirty="0" smtClean="0"/>
              <a:t> of BC and their</a:t>
            </a:r>
            <a:br>
              <a:rPr lang="en-US" sz="4400" dirty="0" smtClean="0"/>
            </a:br>
            <a:r>
              <a:rPr lang="en-US" sz="4400" dirty="0" smtClean="0"/>
              <a:t> Resources</a:t>
            </a:r>
            <a:endParaRPr lang="en-US" sz="4400" dirty="0"/>
          </a:p>
        </p:txBody>
      </p:sp>
      <p:pic>
        <p:nvPicPr>
          <p:cNvPr id="4" name="Picture 3" descr="misty_trees.lr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00"/>
            <a:ext cx="4411091" cy="6094381"/>
          </a:xfrm>
          <a:prstGeom prst="rect">
            <a:avLst/>
          </a:prstGeom>
        </p:spPr>
      </p:pic>
    </p:spTree>
    <p:extLst>
      <p:ext uri="{BB962C8B-B14F-4D97-AF65-F5344CB8AC3E}">
        <p14:creationId xmlns:p14="http://schemas.microsoft.com/office/powerpoint/2010/main" val="1566054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Regions and Their </a:t>
            </a:r>
            <a:r>
              <a:rPr lang="en-US" dirty="0"/>
              <a:t>I</a:t>
            </a:r>
            <a:r>
              <a:rPr lang="en-US" dirty="0" smtClean="0"/>
              <a:t>mplications</a:t>
            </a:r>
            <a:endParaRPr lang="en-US" dirty="0"/>
          </a:p>
        </p:txBody>
      </p:sp>
      <p:sp>
        <p:nvSpPr>
          <p:cNvPr id="3" name="TextBox 2"/>
          <p:cNvSpPr txBox="1"/>
          <p:nvPr/>
        </p:nvSpPr>
        <p:spPr>
          <a:xfrm>
            <a:off x="137309" y="1904881"/>
            <a:ext cx="8581887" cy="4893647"/>
          </a:xfrm>
          <a:prstGeom prst="rect">
            <a:avLst/>
          </a:prstGeom>
          <a:noFill/>
        </p:spPr>
        <p:txBody>
          <a:bodyPr wrap="square" rtlCol="0">
            <a:spAutoFit/>
          </a:bodyPr>
          <a:lstStyle/>
          <a:p>
            <a:pPr marL="285750" indent="-285750">
              <a:buFont typeface="Arial"/>
              <a:buChar char="•"/>
            </a:pPr>
            <a:r>
              <a:rPr lang="en-US" sz="2400" dirty="0" smtClean="0"/>
              <a:t>The latitude, physical geography, climate, and altitude all affect the types of animal and plant resources found in a specific area.</a:t>
            </a:r>
          </a:p>
          <a:p>
            <a:pPr marL="285750" indent="-285750">
              <a:buFont typeface="Arial"/>
              <a:buChar char="•"/>
            </a:pPr>
            <a:endParaRPr lang="en-US" sz="2400" dirty="0"/>
          </a:p>
          <a:p>
            <a:pPr marL="285750" indent="-285750">
              <a:buFont typeface="Arial"/>
              <a:buChar char="•"/>
            </a:pPr>
            <a:r>
              <a:rPr lang="en-US" sz="2400" dirty="0" smtClean="0"/>
              <a:t>These factors also determine how people </a:t>
            </a:r>
            <a:r>
              <a:rPr lang="en-US" sz="2400" dirty="0" smtClean="0">
                <a:solidFill>
                  <a:schemeClr val="accent3"/>
                </a:solidFill>
              </a:rPr>
              <a:t>harvest and use these resources.</a:t>
            </a:r>
          </a:p>
          <a:p>
            <a:pPr marL="285750" indent="-285750">
              <a:buFont typeface="Arial"/>
              <a:buChar char="•"/>
            </a:pPr>
            <a:endParaRPr lang="en-US" sz="2400" dirty="0"/>
          </a:p>
          <a:p>
            <a:pPr marL="285750" indent="-285750">
              <a:buFont typeface="Arial"/>
              <a:buChar char="•"/>
            </a:pPr>
            <a:r>
              <a:rPr lang="en-US" sz="2400" dirty="0" smtClean="0"/>
              <a:t>The relationship the group had with the </a:t>
            </a:r>
            <a:r>
              <a:rPr lang="en-US" sz="2400" dirty="0" smtClean="0">
                <a:solidFill>
                  <a:schemeClr val="accent3"/>
                </a:solidFill>
              </a:rPr>
              <a:t>natural world </a:t>
            </a:r>
            <a:r>
              <a:rPr lang="en-US" sz="2400" dirty="0" smtClean="0"/>
              <a:t>effected how the people lived and organized their societies.</a:t>
            </a:r>
          </a:p>
          <a:p>
            <a:pPr marL="285750" indent="-285750">
              <a:buFont typeface="Arial"/>
              <a:buChar char="•"/>
            </a:pPr>
            <a:endParaRPr lang="en-US" sz="2400" dirty="0"/>
          </a:p>
          <a:p>
            <a:pPr marL="285750" indent="-285750">
              <a:buFont typeface="Arial"/>
              <a:buChar char="•"/>
            </a:pPr>
            <a:r>
              <a:rPr lang="en-US" sz="2400" dirty="0" smtClean="0"/>
              <a:t>BC can be divided into four broad geographical regions: </a:t>
            </a:r>
            <a:r>
              <a:rPr lang="en-US" sz="2400" dirty="0" smtClean="0">
                <a:solidFill>
                  <a:schemeClr val="accent3"/>
                </a:solidFill>
              </a:rPr>
              <a:t>the coast, the southern interior, the northeast, and the northern interior. </a:t>
            </a:r>
          </a:p>
        </p:txBody>
      </p:sp>
    </p:spTree>
    <p:extLst>
      <p:ext uri="{BB962C8B-B14F-4D97-AF65-F5344CB8AC3E}">
        <p14:creationId xmlns:p14="http://schemas.microsoft.com/office/powerpoint/2010/main" val="3032161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2053" y="27985"/>
            <a:ext cx="7612063" cy="1417638"/>
          </a:xfrm>
        </p:spPr>
        <p:txBody>
          <a:bodyPr/>
          <a:lstStyle/>
          <a:p>
            <a:r>
              <a:rPr lang="en-US" dirty="0" smtClean="0"/>
              <a:t>The Coast </a:t>
            </a:r>
            <a:br>
              <a:rPr lang="en-US" dirty="0" smtClean="0"/>
            </a:br>
            <a:r>
              <a:rPr lang="en-US" dirty="0" smtClean="0"/>
              <a:t>in Depth</a:t>
            </a:r>
            <a:endParaRPr lang="en-US" dirty="0"/>
          </a:p>
        </p:txBody>
      </p:sp>
      <p:sp>
        <p:nvSpPr>
          <p:cNvPr id="5" name="Content Placeholder 4"/>
          <p:cNvSpPr>
            <a:spLocks noGrp="1"/>
          </p:cNvSpPr>
          <p:nvPr>
            <p:ph idx="1"/>
          </p:nvPr>
        </p:nvSpPr>
        <p:spPr>
          <a:xfrm>
            <a:off x="0" y="2230942"/>
            <a:ext cx="6865509" cy="4627058"/>
          </a:xfrm>
        </p:spPr>
        <p:txBody>
          <a:bodyPr>
            <a:normAutofit fontScale="85000" lnSpcReduction="20000"/>
          </a:bodyPr>
          <a:lstStyle/>
          <a:p>
            <a:r>
              <a:rPr lang="en-US" dirty="0" smtClean="0"/>
              <a:t>Consists of a wet, mild climate                              influenced by the pacific ocean. </a:t>
            </a:r>
          </a:p>
          <a:p>
            <a:r>
              <a:rPr lang="en-US" dirty="0" smtClean="0"/>
              <a:t>temp stays above freezing in                                             the winter and below 20 </a:t>
            </a:r>
            <a:r>
              <a:rPr lang="en-US" dirty="0" err="1" smtClean="0"/>
              <a:t>celcius</a:t>
            </a:r>
            <a:r>
              <a:rPr lang="en-US" dirty="0" smtClean="0"/>
              <a:t> in the summer.</a:t>
            </a:r>
          </a:p>
          <a:p>
            <a:r>
              <a:rPr lang="en-US" dirty="0" smtClean="0"/>
              <a:t>Annual rainfall can be more than 400 cm a year resulting in heavy cloud, and fog covering the mountains. </a:t>
            </a:r>
          </a:p>
          <a:p>
            <a:r>
              <a:rPr lang="en-US" dirty="0" smtClean="0"/>
              <a:t>Climate is ideal for the temperate rainforest that covers the mountains of the area and provides wonderful vegetation with many coniferous trees. </a:t>
            </a:r>
          </a:p>
          <a:p>
            <a:r>
              <a:rPr lang="en-US" dirty="0" smtClean="0"/>
              <a:t>First Nations of the area cherish greatly the western red cedar which grows in the area and is a very useful material used for building homes, in medicines, for art, and in weaving. </a:t>
            </a:r>
            <a:endParaRPr lang="en-US" dirty="0"/>
          </a:p>
        </p:txBody>
      </p:sp>
      <p:pic>
        <p:nvPicPr>
          <p:cNvPr id="6" name="Picture 5" descr="Rain_forest_along_Olympic_Coa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662" y="0"/>
            <a:ext cx="4888338" cy="3221541"/>
          </a:xfrm>
          <a:prstGeom prst="rect">
            <a:avLst/>
          </a:prstGeom>
        </p:spPr>
      </p:pic>
    </p:spTree>
    <p:extLst>
      <p:ext uri="{BB962C8B-B14F-4D97-AF65-F5344CB8AC3E}">
        <p14:creationId xmlns:p14="http://schemas.microsoft.com/office/powerpoint/2010/main" val="1645819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 Continued..</a:t>
            </a:r>
            <a:endParaRPr lang="en-US" dirty="0"/>
          </a:p>
        </p:txBody>
      </p:sp>
      <p:sp>
        <p:nvSpPr>
          <p:cNvPr id="3" name="Content Placeholder 2"/>
          <p:cNvSpPr>
            <a:spLocks noGrp="1"/>
          </p:cNvSpPr>
          <p:nvPr>
            <p:ph idx="1"/>
          </p:nvPr>
        </p:nvSpPr>
        <p:spPr>
          <a:xfrm>
            <a:off x="0" y="1819075"/>
            <a:ext cx="9144000" cy="5210536"/>
          </a:xfrm>
        </p:spPr>
        <p:txBody>
          <a:bodyPr>
            <a:normAutofit fontScale="92500" lnSpcReduction="20000"/>
          </a:bodyPr>
          <a:lstStyle/>
          <a:p>
            <a:r>
              <a:rPr lang="en-US" dirty="0" smtClean="0"/>
              <a:t>In much of the coastal regions, mountains seem to rise out of the ocean-creating waterways that form a maze of channels, bays, and inlets.</a:t>
            </a:r>
          </a:p>
          <a:p>
            <a:r>
              <a:rPr lang="en-US" dirty="0" smtClean="0"/>
              <a:t>The coastal region also has hundreds of islands from small to large like Vancouver Island, which protect the mainland from ocean winds.</a:t>
            </a:r>
          </a:p>
          <a:p>
            <a:r>
              <a:rPr lang="en-US" dirty="0" smtClean="0"/>
              <a:t>Thousands of streams and rivers flow down the mountains to combine with the ocean or with the major rivers of the region. </a:t>
            </a:r>
          </a:p>
          <a:p>
            <a:pPr marL="0" indent="0">
              <a:buNone/>
            </a:pPr>
            <a:r>
              <a:rPr lang="en-US" b="1" dirty="0" smtClean="0"/>
              <a:t>THE SOUTHERN COAST</a:t>
            </a:r>
            <a:r>
              <a:rPr lang="en-US" dirty="0" smtClean="0"/>
              <a:t>: This region surrounds Georgia Strait and has a different climate and thus a unique environment. </a:t>
            </a:r>
          </a:p>
          <a:p>
            <a:r>
              <a:rPr lang="en-US" dirty="0" smtClean="0"/>
              <a:t>This area lays in the rain shadow of Vancouver Island, including southeast Vancouver Island, the Gulf Islands, and the Fraser Valley. </a:t>
            </a:r>
          </a:p>
          <a:p>
            <a:r>
              <a:rPr lang="en-US" dirty="0" smtClean="0"/>
              <a:t>This area is flatter and has a drier climate which results in differing vegetation. </a:t>
            </a:r>
            <a:endParaRPr lang="en-US" dirty="0"/>
          </a:p>
        </p:txBody>
      </p:sp>
    </p:spTree>
    <p:extLst>
      <p:ext uri="{BB962C8B-B14F-4D97-AF65-F5344CB8AC3E}">
        <p14:creationId xmlns:p14="http://schemas.microsoft.com/office/powerpoint/2010/main" val="1876542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660" y="79468"/>
            <a:ext cx="7612063" cy="1417638"/>
          </a:xfrm>
        </p:spPr>
        <p:txBody>
          <a:bodyPr/>
          <a:lstStyle/>
          <a:p>
            <a:r>
              <a:rPr lang="en-US" dirty="0" smtClean="0"/>
              <a:t>The People </a:t>
            </a:r>
            <a:br>
              <a:rPr lang="en-US" dirty="0" smtClean="0"/>
            </a:br>
            <a:r>
              <a:rPr lang="en-US" dirty="0" smtClean="0"/>
              <a:t>of the Coast</a:t>
            </a:r>
            <a:endParaRPr lang="en-US" dirty="0"/>
          </a:p>
        </p:txBody>
      </p:sp>
      <p:sp>
        <p:nvSpPr>
          <p:cNvPr id="3" name="Content Placeholder 2"/>
          <p:cNvSpPr>
            <a:spLocks noGrp="1"/>
          </p:cNvSpPr>
          <p:nvPr>
            <p:ph idx="1"/>
          </p:nvPr>
        </p:nvSpPr>
        <p:spPr>
          <a:xfrm>
            <a:off x="0" y="905509"/>
            <a:ext cx="9143999" cy="6150303"/>
          </a:xfrm>
        </p:spPr>
        <p:txBody>
          <a:bodyPr>
            <a:normAutofit/>
          </a:bodyPr>
          <a:lstStyle/>
          <a:p>
            <a:endParaRPr lang="en-US" dirty="0" smtClean="0"/>
          </a:p>
          <a:p>
            <a:pPr marL="0" indent="0">
              <a:buNone/>
            </a:pPr>
            <a:endParaRPr lang="en-US" dirty="0"/>
          </a:p>
          <a:p>
            <a:r>
              <a:rPr lang="en-US" dirty="0" smtClean="0"/>
              <a:t>The coast has the greatest number                                                  of distinct First Nations groups in Canada</a:t>
            </a:r>
            <a:r>
              <a:rPr lang="en-US" u="sng" dirty="0" smtClean="0"/>
              <a:t>. 9 groups</a:t>
            </a:r>
            <a:r>
              <a:rPr lang="en-US" dirty="0" smtClean="0"/>
              <a:t> exist along the northern and central coasts and on the west coast of Vancouver Island. </a:t>
            </a:r>
          </a:p>
          <a:p>
            <a:r>
              <a:rPr lang="en-US" dirty="0" smtClean="0"/>
              <a:t>The </a:t>
            </a:r>
            <a:r>
              <a:rPr lang="en-US" dirty="0" err="1" smtClean="0"/>
              <a:t>Haida</a:t>
            </a:r>
            <a:r>
              <a:rPr lang="en-US" dirty="0" smtClean="0"/>
              <a:t>, Tsimshian, Nisga’a, </a:t>
            </a:r>
            <a:r>
              <a:rPr lang="en-US" dirty="0" err="1" smtClean="0"/>
              <a:t>Haisla</a:t>
            </a:r>
            <a:r>
              <a:rPr lang="en-US" dirty="0" smtClean="0"/>
              <a:t>, </a:t>
            </a:r>
            <a:r>
              <a:rPr lang="en-US" dirty="0" err="1" smtClean="0"/>
              <a:t>Xai-Xais</a:t>
            </a:r>
            <a:r>
              <a:rPr lang="en-US" dirty="0" smtClean="0"/>
              <a:t> (Hai-</a:t>
            </a:r>
            <a:r>
              <a:rPr lang="en-US" dirty="0" err="1" smtClean="0"/>
              <a:t>Hais</a:t>
            </a:r>
            <a:r>
              <a:rPr lang="en-US" dirty="0" smtClean="0"/>
              <a:t>), </a:t>
            </a:r>
            <a:r>
              <a:rPr lang="en-US" dirty="0" err="1" smtClean="0"/>
              <a:t>Heiltsuk</a:t>
            </a:r>
            <a:r>
              <a:rPr lang="en-US" dirty="0" smtClean="0"/>
              <a:t>, </a:t>
            </a:r>
            <a:r>
              <a:rPr lang="en-US" dirty="0" err="1" smtClean="0"/>
              <a:t>Kwakwa-ka’wakw</a:t>
            </a:r>
            <a:r>
              <a:rPr lang="en-US" dirty="0" smtClean="0"/>
              <a:t>, </a:t>
            </a:r>
            <a:r>
              <a:rPr lang="en-US" dirty="0" err="1" smtClean="0"/>
              <a:t>Nuxalk</a:t>
            </a:r>
            <a:r>
              <a:rPr lang="en-US" dirty="0" smtClean="0"/>
              <a:t> (Nu- Hulk), </a:t>
            </a:r>
            <a:r>
              <a:rPr lang="en-US" dirty="0" smtClean="0"/>
              <a:t>and Nuu-chah-nulth. </a:t>
            </a:r>
          </a:p>
          <a:p>
            <a:r>
              <a:rPr lang="en-US" b="1" u="sng" dirty="0" smtClean="0"/>
              <a:t>17 other First Nations</a:t>
            </a:r>
            <a:r>
              <a:rPr lang="en-US" dirty="0" smtClean="0"/>
              <a:t> live along the Georgia Strait, on Vancouver Islands east coast and the opposite mainland, including the Fraser Valley. All are members of the Coast Salish language group. </a:t>
            </a:r>
          </a:p>
          <a:p>
            <a:endParaRPr lang="en-US" dirty="0" smtClean="0"/>
          </a:p>
        </p:txBody>
      </p:sp>
      <p:pic>
        <p:nvPicPr>
          <p:cNvPr id="4" name="Picture 3" descr="akbc-gbr.jpg"/>
          <p:cNvPicPr>
            <a:picLocks noChangeAspect="1"/>
          </p:cNvPicPr>
          <p:nvPr/>
        </p:nvPicPr>
        <p:blipFill rotWithShape="1">
          <a:blip r:embed="rId3">
            <a:extLst>
              <a:ext uri="{28A0092B-C50C-407E-A947-70E740481C1C}">
                <a14:useLocalDpi xmlns:a14="http://schemas.microsoft.com/office/drawing/2010/main" val="0"/>
              </a:ext>
            </a:extLst>
          </a:blip>
          <a:srcRect l="6763"/>
          <a:stretch/>
        </p:blipFill>
        <p:spPr>
          <a:xfrm>
            <a:off x="5818909" y="-1"/>
            <a:ext cx="3325091" cy="2620335"/>
          </a:xfrm>
          <a:prstGeom prst="rect">
            <a:avLst/>
          </a:prstGeom>
        </p:spPr>
      </p:pic>
    </p:spTree>
    <p:extLst>
      <p:ext uri="{BB962C8B-B14F-4D97-AF65-F5344CB8AC3E}">
        <p14:creationId xmlns:p14="http://schemas.microsoft.com/office/powerpoint/2010/main" val="3948913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the Coast Affected Living</a:t>
            </a:r>
            <a:endParaRPr lang="en-US" dirty="0"/>
          </a:p>
        </p:txBody>
      </p:sp>
      <p:sp>
        <p:nvSpPr>
          <p:cNvPr id="8" name="Content Placeholder 7"/>
          <p:cNvSpPr>
            <a:spLocks noGrp="1"/>
          </p:cNvSpPr>
          <p:nvPr>
            <p:ph idx="1"/>
          </p:nvPr>
        </p:nvSpPr>
        <p:spPr>
          <a:xfrm>
            <a:off x="1" y="1698948"/>
            <a:ext cx="5870009" cy="5159052"/>
          </a:xfrm>
        </p:spPr>
        <p:txBody>
          <a:bodyPr>
            <a:normAutofit fontScale="85000" lnSpcReduction="10000"/>
          </a:bodyPr>
          <a:lstStyle/>
          <a:p>
            <a:r>
              <a:rPr lang="en-US" dirty="0" smtClean="0"/>
              <a:t>The abundant resources on the coast and the mild climate resulted in highly structured societies as people had time away from resource gathering to develop complex social and artistic customs.</a:t>
            </a:r>
          </a:p>
          <a:p>
            <a:r>
              <a:rPr lang="en-US" dirty="0" smtClean="0"/>
              <a:t>Coastal FN adapted to the ocean front environment by forming resource use units, generally composed of extended families also known as house groups. </a:t>
            </a:r>
          </a:p>
          <a:p>
            <a:r>
              <a:rPr lang="en-US" dirty="0" smtClean="0"/>
              <a:t>Resource-use units had a number of territories that provided resources throughout the year, including salmon fishing grounds, hunting territories, and berry harvesting grounds. </a:t>
            </a:r>
          </a:p>
          <a:p>
            <a:r>
              <a:rPr lang="en-US" dirty="0" smtClean="0"/>
              <a:t>Some groups also had </a:t>
            </a:r>
            <a:r>
              <a:rPr lang="en-US" dirty="0" err="1" smtClean="0"/>
              <a:t>oolichan</a:t>
            </a:r>
            <a:r>
              <a:rPr lang="en-US" dirty="0" smtClean="0"/>
              <a:t> camps which were usually shared by a number of families. </a:t>
            </a:r>
          </a:p>
        </p:txBody>
      </p:sp>
      <p:pic>
        <p:nvPicPr>
          <p:cNvPr id="9" name="Picture 8" descr="oolichan-photos-0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045" y="1698948"/>
            <a:ext cx="3479954" cy="3157640"/>
          </a:xfrm>
          <a:prstGeom prst="rect">
            <a:avLst/>
          </a:prstGeom>
        </p:spPr>
      </p:pic>
    </p:spTree>
    <p:extLst>
      <p:ext uri="{BB962C8B-B14F-4D97-AF65-F5344CB8AC3E}">
        <p14:creationId xmlns:p14="http://schemas.microsoft.com/office/powerpoint/2010/main" val="4074503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Patterns for Survival</a:t>
            </a:r>
            <a:endParaRPr lang="en-US" dirty="0"/>
          </a:p>
        </p:txBody>
      </p:sp>
      <p:sp>
        <p:nvSpPr>
          <p:cNvPr id="3" name="Content Placeholder 2"/>
          <p:cNvSpPr>
            <a:spLocks noGrp="1"/>
          </p:cNvSpPr>
          <p:nvPr>
            <p:ph idx="1"/>
          </p:nvPr>
        </p:nvSpPr>
        <p:spPr>
          <a:xfrm>
            <a:off x="0" y="2070846"/>
            <a:ext cx="9144000" cy="4787154"/>
          </a:xfrm>
        </p:spPr>
        <p:txBody>
          <a:bodyPr>
            <a:normAutofit fontScale="85000" lnSpcReduction="10000"/>
          </a:bodyPr>
          <a:lstStyle/>
          <a:p>
            <a:r>
              <a:rPr lang="en-US" dirty="0" smtClean="0"/>
              <a:t>Each group had a hereditary chief who was </a:t>
            </a:r>
            <a:r>
              <a:rPr lang="en-US" dirty="0" smtClean="0"/>
              <a:t>responsible </a:t>
            </a:r>
            <a:r>
              <a:rPr lang="en-US" dirty="0" smtClean="0"/>
              <a:t>for his people and the appropriate use of resources and territories.</a:t>
            </a:r>
          </a:p>
          <a:p>
            <a:r>
              <a:rPr lang="en-US" dirty="0" smtClean="0"/>
              <a:t>The FN on the coast followed seasonal patterns which allowed them to move from location to location as resources became available. </a:t>
            </a:r>
          </a:p>
          <a:p>
            <a:r>
              <a:rPr lang="en-US" dirty="0" smtClean="0"/>
              <a:t>Winters were spent in large villages of as many as 30 cedar longhouses facing the ocean where feasts, potlatches and winter ceremonies would take place for most of the time there. </a:t>
            </a:r>
          </a:p>
          <a:p>
            <a:r>
              <a:rPr lang="en-US" dirty="0" smtClean="0"/>
              <a:t>In spring people moved to spring resource camps in large groups, some of which would process at </a:t>
            </a:r>
            <a:r>
              <a:rPr lang="en-US" dirty="0" err="1" smtClean="0"/>
              <a:t>oolichan</a:t>
            </a:r>
            <a:r>
              <a:rPr lang="en-US" dirty="0" smtClean="0"/>
              <a:t>, halibut, seaweed, or seal camps. </a:t>
            </a:r>
          </a:p>
          <a:p>
            <a:r>
              <a:rPr lang="en-US" dirty="0" smtClean="0"/>
              <a:t>In June, the salmon would return so people would </a:t>
            </a:r>
            <a:r>
              <a:rPr lang="en-US" dirty="0" err="1" smtClean="0"/>
              <a:t>spraed</a:t>
            </a:r>
            <a:r>
              <a:rPr lang="en-US" dirty="0" smtClean="0"/>
              <a:t> out to their salmon camps which were at the mouths of rivers or sometimes on a lake. People would remain here until fall where there would gradually move back to their winter camps.</a:t>
            </a:r>
            <a:endParaRPr lang="en-US" dirty="0"/>
          </a:p>
        </p:txBody>
      </p:sp>
    </p:spTree>
    <p:extLst>
      <p:ext uri="{BB962C8B-B14F-4D97-AF65-F5344CB8AC3E}">
        <p14:creationId xmlns:p14="http://schemas.microsoft.com/office/powerpoint/2010/main" val="1281082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dirty="0" smtClean="0"/>
              <a:t>Variations in Seasonal Patterns and Territorial Exchange</a:t>
            </a:r>
            <a:endParaRPr lang="en-US" dirty="0"/>
          </a:p>
        </p:txBody>
      </p:sp>
      <p:sp>
        <p:nvSpPr>
          <p:cNvPr id="3" name="Content Placeholder 2"/>
          <p:cNvSpPr>
            <a:spLocks noGrp="1"/>
          </p:cNvSpPr>
          <p:nvPr>
            <p:ph idx="1"/>
          </p:nvPr>
        </p:nvSpPr>
        <p:spPr>
          <a:xfrm>
            <a:off x="0" y="3466540"/>
            <a:ext cx="9144000" cy="3391460"/>
          </a:xfrm>
        </p:spPr>
        <p:txBody>
          <a:bodyPr>
            <a:normAutofit fontScale="92500" lnSpcReduction="20000"/>
          </a:bodyPr>
          <a:lstStyle/>
          <a:p>
            <a:r>
              <a:rPr lang="en-US" dirty="0" smtClean="0"/>
              <a:t>This outline varied due to the resources the group had in its territory- for example the </a:t>
            </a:r>
            <a:r>
              <a:rPr lang="en-US" dirty="0" err="1" smtClean="0"/>
              <a:t>Nuu-chah-nulth</a:t>
            </a:r>
            <a:r>
              <a:rPr lang="en-US" dirty="0" smtClean="0"/>
              <a:t> living along the west coast of Vancouver Island centered around the hunting of whale. This caused different spiritual, ceremonial, and cultural round practices.</a:t>
            </a:r>
          </a:p>
          <a:p>
            <a:r>
              <a:rPr lang="en-US" dirty="0" smtClean="0"/>
              <a:t>The ownership of each territory was inherited by the extended family group that formed the resource-use unit. </a:t>
            </a:r>
          </a:p>
          <a:p>
            <a:r>
              <a:rPr lang="en-US" dirty="0" smtClean="0"/>
              <a:t>Transferring the inherited territorial rights was the principle use of the potlatch-this important ceremony would combine dances, songs, crest, masks, and allot of food and gifts, representing the connection the people had to their land. </a:t>
            </a:r>
          </a:p>
          <a:p>
            <a:endParaRPr lang="en-US" dirty="0" smtClean="0"/>
          </a:p>
        </p:txBody>
      </p:sp>
      <p:pic>
        <p:nvPicPr>
          <p:cNvPr id="4" name="Picture 3" descr="whaling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747" y="1647464"/>
            <a:ext cx="4205124" cy="1819076"/>
          </a:xfrm>
          <a:prstGeom prst="rect">
            <a:avLst/>
          </a:prstGeom>
        </p:spPr>
      </p:pic>
    </p:spTree>
    <p:extLst>
      <p:ext uri="{BB962C8B-B14F-4D97-AF65-F5344CB8AC3E}">
        <p14:creationId xmlns:p14="http://schemas.microsoft.com/office/powerpoint/2010/main" val="38611850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Habitat.thmx</Template>
  <TotalTime>382</TotalTime>
  <Words>799</Words>
  <Application>Microsoft Office PowerPoint</Application>
  <PresentationFormat>On-screen Show (4:3)</PresentationFormat>
  <Paragraphs>44</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Book Antiqua</vt:lpstr>
      <vt:lpstr>Calibri</vt:lpstr>
      <vt:lpstr>Wingdings 2</vt:lpstr>
      <vt:lpstr>Habitat</vt:lpstr>
      <vt:lpstr>The Regions  of BC and their  Resources</vt:lpstr>
      <vt:lpstr>Regions and Their Implications</vt:lpstr>
      <vt:lpstr>The Coast  in Depth</vt:lpstr>
      <vt:lpstr>Coast Continued..</vt:lpstr>
      <vt:lpstr>The People  of the Coast</vt:lpstr>
      <vt:lpstr>How the Coast Affected Living</vt:lpstr>
      <vt:lpstr>Seasonal Patterns for Survival</vt:lpstr>
      <vt:lpstr>Variations in Seasonal Patterns and Territorial Exchange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Regions of BC and their Resources</dc:title>
  <dc:creator>Janet Catherine Lewis</dc:creator>
  <cp:lastModifiedBy>Janet Lewis</cp:lastModifiedBy>
  <cp:revision>11</cp:revision>
  <dcterms:created xsi:type="dcterms:W3CDTF">2016-09-11T21:17:37Z</dcterms:created>
  <dcterms:modified xsi:type="dcterms:W3CDTF">2021-11-16T19:48:01Z</dcterms:modified>
</cp:coreProperties>
</file>