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4"/>
  </p:sldMasterIdLst>
  <p:sldIdLst>
    <p:sldId id="256" r:id="rId5"/>
    <p:sldId id="263" r:id="rId6"/>
    <p:sldId id="257" r:id="rId7"/>
    <p:sldId id="258" r:id="rId8"/>
    <p:sldId id="259" r:id="rId9"/>
    <p:sldId id="260" r:id="rId10"/>
    <p:sldId id="261" r:id="rId11"/>
    <p:sldId id="262"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53" autoAdjust="0"/>
    <p:restoredTop sz="84052" autoAdjust="0"/>
  </p:normalViewPr>
  <p:slideViewPr>
    <p:cSldViewPr snapToGrid="0" snapToObjects="1">
      <p:cViewPr varScale="1">
        <p:scale>
          <a:sx n="69" d="100"/>
          <a:sy n="69" d="100"/>
        </p:scale>
        <p:origin x="1560"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CA"/>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
        <p:nvSpPr>
          <p:cNvPr id="4" name="Date Placeholder 3"/>
          <p:cNvSpPr>
            <a:spLocks noGrp="1"/>
          </p:cNvSpPr>
          <p:nvPr>
            <p:ph type="dt" sz="half" idx="10"/>
          </p:nvPr>
        </p:nvSpPr>
        <p:spPr/>
        <p:txBody>
          <a:bodyPr/>
          <a:lstStyle/>
          <a:p>
            <a:fld id="{451DEABC-D766-4322-8E78-B830FAE35C72}" type="datetime4">
              <a:rPr lang="en-US" smtClean="0"/>
              <a:pPr/>
              <a:t>February 6, 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F3131F9E-604E-4343-9F29-EF72E8231CAD}" type="datetime4">
              <a:rPr lang="en-US" smtClean="0"/>
              <a:pPr/>
              <a:t>February 6,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34A8E1CE-37F8-4102-8DF9-852A0A51F293}" type="datetime4">
              <a:rPr lang="en-US" smtClean="0"/>
              <a:pPr/>
              <a:t>February 6,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10"/>
          </p:nvPr>
        </p:nvSpPr>
        <p:spPr/>
        <p:txBody>
          <a:bodyPr/>
          <a:lstStyle/>
          <a:p>
            <a:fld id="{93333F43-3E86-47E4-BFBB-2476D384E1C6}" type="datetime4">
              <a:rPr lang="en-US" smtClean="0"/>
              <a:pPr/>
              <a:t>February 6,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CA"/>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7" name="Date Placeholder 6"/>
          <p:cNvSpPr>
            <a:spLocks noGrp="1"/>
          </p:cNvSpPr>
          <p:nvPr>
            <p:ph type="dt" sz="half" idx="10"/>
          </p:nvPr>
        </p:nvSpPr>
        <p:spPr/>
        <p:txBody>
          <a:bodyPr/>
          <a:lstStyle/>
          <a:p>
            <a:fld id="{751663BA-01FC-4367-B6F3-ABB2645D55F1}" type="datetime4">
              <a:rPr lang="en-US" smtClean="0"/>
              <a:pPr/>
              <a:t>February 6, 2024</a:t>
            </a:fld>
            <a:endParaRPr lang="en-US" dirty="0"/>
          </a:p>
        </p:txBody>
      </p:sp>
      <p:sp>
        <p:nvSpPr>
          <p:cNvPr id="8" name="Slide Number Placeholder 7"/>
          <p:cNvSpPr>
            <a:spLocks noGrp="1"/>
          </p:cNvSpPr>
          <p:nvPr>
            <p:ph type="sldNum" sz="quarter" idx="11"/>
          </p:nvPr>
        </p:nvSpPr>
        <p:spPr/>
        <p:txBody>
          <a:bodyPr/>
          <a:lstStyle/>
          <a:p>
            <a:fld id="{F38DF745-7D3F-47F4-83A3-874385CFAA69}"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February 6,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CA"/>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7" name="Date Placeholder 6"/>
          <p:cNvSpPr>
            <a:spLocks noGrp="1"/>
          </p:cNvSpPr>
          <p:nvPr>
            <p:ph type="dt" sz="half" idx="10"/>
          </p:nvPr>
        </p:nvSpPr>
        <p:spPr/>
        <p:txBody>
          <a:bodyPr/>
          <a:lstStyle/>
          <a:p>
            <a:fld id="{6A5CDA29-3CBE-48EA-92AE-A996835462BA}" type="datetime4">
              <a:rPr lang="en-US" smtClean="0"/>
              <a:pPr/>
              <a:t>February 6,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E29EC054-3869-4501-B163-1BBFDE8DCE04}" type="datetime4">
              <a:rPr lang="en-US" smtClean="0"/>
              <a:pPr/>
              <a:t>February 6,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3D831-56C1-49CF-8EF7-8B9A98402BCD}" type="datetime4">
              <a:rPr lang="en-US" smtClean="0"/>
              <a:pPr/>
              <a:t>February 6,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8DF745-7D3F-47F4-83A3-874385CFAA6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February 6,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8" name="Title 7"/>
          <p:cNvSpPr>
            <a:spLocks noGrp="1"/>
          </p:cNvSpPr>
          <p:nvPr>
            <p:ph type="title"/>
          </p:nvPr>
        </p:nvSpPr>
        <p:spPr/>
        <p:txBody>
          <a:bodyPr/>
          <a:lstStyle/>
          <a:p>
            <a:r>
              <a:rPr lang="en-CA"/>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a:t>Drag picture to placeholder or click icon to add</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76EEA923-9BEE-48CE-9F28-5B525F399BAD}" type="datetime4">
              <a:rPr lang="en-US" smtClean="0"/>
              <a:pPr/>
              <a:t>February 6,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F38DF745-7D3F-47F4-83A3-874385CFAA69}" type="slidenum">
              <a:rPr lang="en-US" smtClean="0"/>
              <a:pPr/>
              <a:t>‹#›</a:t>
            </a:fld>
            <a:endParaRPr lang="en-US" dirty="0"/>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CA"/>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February 6, 2024</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F38DF745-7D3F-47F4-83A3-874385CFAA69}" type="slidenum">
              <a:rPr lang="en-US" smtClean="0"/>
              <a:pPr/>
              <a:t>‹#›</a:t>
            </a:fld>
            <a:endParaRPr lang="en-US" dirty="0"/>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25843"/>
            <a:ext cx="7772400" cy="4571999"/>
          </a:xfrm>
        </p:spPr>
        <p:txBody>
          <a:bodyPr/>
          <a:lstStyle/>
          <a:p>
            <a:r>
              <a:rPr lang="en-US" sz="5400" dirty="0"/>
              <a:t>The northeast: people and place</a:t>
            </a:r>
          </a:p>
        </p:txBody>
      </p:sp>
      <p:pic>
        <p:nvPicPr>
          <p:cNvPr id="4" name="Picture 3" descr="peace-river-above-proposed-site-c-dam-site-by-eliza-massey-stanfo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110" y="1841538"/>
            <a:ext cx="8304315" cy="4432300"/>
          </a:xfrm>
          <a:prstGeom prst="rect">
            <a:avLst/>
          </a:prstGeom>
        </p:spPr>
      </p:pic>
    </p:spTree>
    <p:extLst>
      <p:ext uri="{BB962C8B-B14F-4D97-AF65-F5344CB8AC3E}">
        <p14:creationId xmlns:p14="http://schemas.microsoft.com/office/powerpoint/2010/main" val="1094272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digenous Canada - A Story to Tell">
            <a:hlinkClick r:id="" action="ppaction://media"/>
            <a:extLst>
              <a:ext uri="{FF2B5EF4-FFF2-40B4-BE49-F238E27FC236}">
                <a16:creationId xmlns:a16="http://schemas.microsoft.com/office/drawing/2014/main" id="{58B7865A-EAFE-7032-80AE-AE0626668D6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p:spPr>
      </p:pic>
    </p:spTree>
    <p:extLst>
      <p:ext uri="{BB962C8B-B14F-4D97-AF65-F5344CB8AC3E}">
        <p14:creationId xmlns:p14="http://schemas.microsoft.com/office/powerpoint/2010/main" val="39052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topography</a:t>
            </a:r>
          </a:p>
        </p:txBody>
      </p:sp>
      <p:sp>
        <p:nvSpPr>
          <p:cNvPr id="3" name="Content Placeholder 2"/>
          <p:cNvSpPr>
            <a:spLocks noGrp="1"/>
          </p:cNvSpPr>
          <p:nvPr>
            <p:ph idx="1"/>
          </p:nvPr>
        </p:nvSpPr>
        <p:spPr/>
        <p:txBody>
          <a:bodyPr/>
          <a:lstStyle/>
          <a:p>
            <a:pPr marL="342900" indent="-342900">
              <a:buFont typeface="Arial"/>
              <a:buChar char="•"/>
            </a:pPr>
            <a:r>
              <a:rPr lang="en-US" dirty="0"/>
              <a:t>The Northeast region of BC stretches along the Peace River and is separated from the rest of the province by the Rocky Mountains. </a:t>
            </a:r>
          </a:p>
          <a:p>
            <a:pPr marL="342900" indent="-342900">
              <a:buFont typeface="Arial"/>
              <a:buChar char="•"/>
            </a:pPr>
            <a:r>
              <a:rPr lang="en-US" dirty="0"/>
              <a:t>This area has more in common with the Northwest Territories to the north, however, it is a unique part of B.C that is comprised of 3 different landscapes: the foothills of the Rockies, the muskeg of the north, and the prairies of the east. </a:t>
            </a:r>
          </a:p>
          <a:p>
            <a:pPr marL="342900" indent="-342900">
              <a:buFont typeface="Arial"/>
              <a:buChar char="•"/>
            </a:pPr>
            <a:r>
              <a:rPr lang="en-US" dirty="0"/>
              <a:t>The Northeast region of BC covers two different ecosystems; the Boreal Plains and the Boreal Taiga. </a:t>
            </a:r>
          </a:p>
        </p:txBody>
      </p:sp>
    </p:spTree>
    <p:extLst>
      <p:ext uri="{BB962C8B-B14F-4D97-AF65-F5344CB8AC3E}">
        <p14:creationId xmlns:p14="http://schemas.microsoft.com/office/powerpoint/2010/main" val="4008615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5791200" cy="1371600"/>
          </a:xfrm>
        </p:spPr>
        <p:txBody>
          <a:bodyPr/>
          <a:lstStyle/>
          <a:p>
            <a:r>
              <a:rPr lang="en-US" dirty="0"/>
              <a:t>Boreal plains</a:t>
            </a:r>
          </a:p>
        </p:txBody>
      </p:sp>
      <p:sp>
        <p:nvSpPr>
          <p:cNvPr id="3" name="Content Placeholder 2"/>
          <p:cNvSpPr>
            <a:spLocks noGrp="1"/>
          </p:cNvSpPr>
          <p:nvPr>
            <p:ph idx="1"/>
          </p:nvPr>
        </p:nvSpPr>
        <p:spPr>
          <a:xfrm>
            <a:off x="0" y="3024790"/>
            <a:ext cx="9022860" cy="3833210"/>
          </a:xfrm>
        </p:spPr>
        <p:txBody>
          <a:bodyPr>
            <a:normAutofit lnSpcReduction="10000"/>
          </a:bodyPr>
          <a:lstStyle/>
          <a:p>
            <a:pPr marL="342900" indent="-342900">
              <a:buFont typeface="Arial"/>
              <a:buChar char="•"/>
            </a:pPr>
            <a:r>
              <a:rPr lang="en-US" dirty="0"/>
              <a:t>The Boreal Plains is located on the western tip of the region and is made up of plateaus, plains, and lowlands that go eastward across northern Alberta, Saskatchewan, and Manitoba, and the southern Northwest Territories. </a:t>
            </a:r>
          </a:p>
          <a:p>
            <a:pPr marL="342900" indent="-342900">
              <a:buFont typeface="Arial"/>
              <a:buChar char="•"/>
            </a:pPr>
            <a:r>
              <a:rPr lang="en-US" dirty="0"/>
              <a:t>It is flat except in areas where the rivers have cut the earth forming steep sided banks. </a:t>
            </a:r>
          </a:p>
          <a:p>
            <a:pPr marL="342900" indent="-342900">
              <a:buFont typeface="Arial"/>
              <a:buChar char="•"/>
            </a:pPr>
            <a:r>
              <a:rPr lang="en-US" dirty="0"/>
              <a:t>Has a wide seasonal temp range with summer highs up to 20 C and winter lows around -20 C</a:t>
            </a:r>
          </a:p>
          <a:p>
            <a:pPr marL="342900" indent="-342900">
              <a:buFont typeface="Arial"/>
              <a:buChar char="•"/>
            </a:pPr>
            <a:r>
              <a:rPr lang="en-US" dirty="0"/>
              <a:t>Lowest recorded lows are around -50 C. </a:t>
            </a:r>
          </a:p>
          <a:p>
            <a:pPr marL="342900" indent="-342900">
              <a:buFont typeface="Arial"/>
              <a:buChar char="•"/>
            </a:pPr>
            <a:r>
              <a:rPr lang="en-US" dirty="0"/>
              <a:t>The lowlands of the Boreal Plains in the Peace River watershed has a milder climate than the rest of the region with less snowfall. </a:t>
            </a:r>
          </a:p>
        </p:txBody>
      </p:sp>
      <p:pic>
        <p:nvPicPr>
          <p:cNvPr id="4" name="Picture 3" descr="bb.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19757" y="685800"/>
            <a:ext cx="6717018" cy="2399431"/>
          </a:xfrm>
          <a:prstGeom prst="rect">
            <a:avLst/>
          </a:prstGeom>
        </p:spPr>
      </p:pic>
    </p:spTree>
    <p:extLst>
      <p:ext uri="{BB962C8B-B14F-4D97-AF65-F5344CB8AC3E}">
        <p14:creationId xmlns:p14="http://schemas.microsoft.com/office/powerpoint/2010/main" val="8894885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11"/>
            <a:ext cx="5791200" cy="722164"/>
          </a:xfrm>
        </p:spPr>
        <p:txBody>
          <a:bodyPr/>
          <a:lstStyle/>
          <a:p>
            <a:r>
              <a:rPr lang="en-US" dirty="0"/>
              <a:t>BOREAL Taiga</a:t>
            </a:r>
          </a:p>
        </p:txBody>
      </p:sp>
      <p:sp>
        <p:nvSpPr>
          <p:cNvPr id="3" name="Content Placeholder 2"/>
          <p:cNvSpPr>
            <a:spLocks noGrp="1"/>
          </p:cNvSpPr>
          <p:nvPr>
            <p:ph idx="1"/>
          </p:nvPr>
        </p:nvSpPr>
        <p:spPr>
          <a:xfrm>
            <a:off x="0" y="3760781"/>
            <a:ext cx="9144000" cy="3097219"/>
          </a:xfrm>
        </p:spPr>
        <p:txBody>
          <a:bodyPr/>
          <a:lstStyle/>
          <a:p>
            <a:pPr marL="342900" indent="-342900">
              <a:buFont typeface="Arial"/>
              <a:buChar char="•"/>
            </a:pPr>
            <a:r>
              <a:rPr lang="en-US" dirty="0"/>
              <a:t>Boreal Taiga lies north of the Boreal Plains and is made up of muskeg lowlands.</a:t>
            </a:r>
          </a:p>
          <a:p>
            <a:pPr marL="342900" indent="-342900">
              <a:buFont typeface="Arial"/>
              <a:buChar char="•"/>
            </a:pPr>
            <a:r>
              <a:rPr lang="en-US" dirty="0"/>
              <a:t>These lowlands are drained by the Liard River watershed which joins the Mackenzie River in the NW Territories. </a:t>
            </a:r>
          </a:p>
          <a:p>
            <a:pPr marL="342900" indent="-342900">
              <a:buFont typeface="Arial"/>
              <a:buChar char="•"/>
            </a:pPr>
            <a:r>
              <a:rPr lang="en-US" dirty="0"/>
              <a:t>Here the temperatures are severe due to the cold arctic air causing long frigid winters.</a:t>
            </a:r>
          </a:p>
          <a:p>
            <a:pPr marL="342900" indent="-342900">
              <a:buFont typeface="Arial"/>
              <a:buChar char="•"/>
            </a:pPr>
            <a:r>
              <a:rPr lang="en-US" dirty="0"/>
              <a:t>Summers can get as high as 36 C but are mostly effected by unstable weather with heavy cloud cover. </a:t>
            </a:r>
          </a:p>
          <a:p>
            <a:pPr marL="342900" indent="-342900">
              <a:buFont typeface="Arial"/>
              <a:buChar char="•"/>
            </a:pPr>
            <a:endParaRPr lang="en-US" dirty="0"/>
          </a:p>
        </p:txBody>
      </p:sp>
      <p:pic>
        <p:nvPicPr>
          <p:cNvPr id="4" name="Picture 3" descr="56fb0e04-1063-4112-aa2e-881175f15c4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958" y="738874"/>
            <a:ext cx="7145447" cy="3021907"/>
          </a:xfrm>
          <a:prstGeom prst="rect">
            <a:avLst/>
          </a:prstGeom>
        </p:spPr>
      </p:pic>
    </p:spTree>
    <p:extLst>
      <p:ext uri="{BB962C8B-B14F-4D97-AF65-F5344CB8AC3E}">
        <p14:creationId xmlns:p14="http://schemas.microsoft.com/office/powerpoint/2010/main" val="526442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019" y="1316644"/>
            <a:ext cx="2132695" cy="738875"/>
          </a:xfrm>
        </p:spPr>
        <p:txBody>
          <a:bodyPr>
            <a:normAutofit/>
          </a:bodyPr>
          <a:lstStyle/>
          <a:p>
            <a:r>
              <a:rPr lang="en-US" dirty="0"/>
              <a:t>Rivers</a:t>
            </a:r>
          </a:p>
        </p:txBody>
      </p:sp>
      <p:sp>
        <p:nvSpPr>
          <p:cNvPr id="3" name="Content Placeholder 2"/>
          <p:cNvSpPr>
            <a:spLocks noGrp="1"/>
          </p:cNvSpPr>
          <p:nvPr>
            <p:ph idx="1"/>
          </p:nvPr>
        </p:nvSpPr>
        <p:spPr>
          <a:xfrm>
            <a:off x="-1" y="3795565"/>
            <a:ext cx="9006151" cy="3010189"/>
          </a:xfrm>
        </p:spPr>
        <p:txBody>
          <a:bodyPr/>
          <a:lstStyle/>
          <a:p>
            <a:pPr marL="342900" indent="-342900">
              <a:buFont typeface="Arial"/>
              <a:buChar char="•"/>
            </a:pPr>
            <a:r>
              <a:rPr lang="en-US" dirty="0"/>
              <a:t>The rivers that begin on the Rocky Mountains carve their way through the prairie land.</a:t>
            </a:r>
          </a:p>
          <a:p>
            <a:pPr marL="342900" indent="-342900">
              <a:buFont typeface="Arial"/>
              <a:buChar char="•"/>
            </a:pPr>
            <a:r>
              <a:rPr lang="en-US" dirty="0"/>
              <a:t>Three major tributaries break through the rocky mountains. They are the Peace River, the </a:t>
            </a:r>
            <a:r>
              <a:rPr lang="en-US" dirty="0" err="1"/>
              <a:t>Omineca</a:t>
            </a:r>
            <a:r>
              <a:rPr lang="en-US" dirty="0"/>
              <a:t>, Finlay, and Parsnip Rivers. </a:t>
            </a:r>
          </a:p>
          <a:p>
            <a:pPr marL="342900" indent="-342900">
              <a:buFont typeface="Arial"/>
              <a:buChar char="•"/>
            </a:pPr>
            <a:r>
              <a:rPr lang="en-US" dirty="0"/>
              <a:t>The Pine River moves more south through the mountains and has been an age old transportation route for the First Nations people of the area called the Pine Pass.</a:t>
            </a:r>
          </a:p>
          <a:p>
            <a:pPr marL="342900" indent="-342900">
              <a:buFont typeface="Arial"/>
              <a:buChar char="•"/>
            </a:pPr>
            <a:endParaRPr lang="en-US" dirty="0"/>
          </a:p>
        </p:txBody>
      </p:sp>
      <p:pic>
        <p:nvPicPr>
          <p:cNvPr id="4" name="Picture 3" descr="12310814974_b410b53622_c.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89386" y="46567"/>
            <a:ext cx="6754614" cy="3673683"/>
          </a:xfrm>
          <a:prstGeom prst="rect">
            <a:avLst/>
          </a:prstGeom>
        </p:spPr>
      </p:pic>
    </p:spTree>
    <p:extLst>
      <p:ext uri="{BB962C8B-B14F-4D97-AF65-F5344CB8AC3E}">
        <p14:creationId xmlns:p14="http://schemas.microsoft.com/office/powerpoint/2010/main" val="3112819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63" y="1172122"/>
            <a:ext cx="5791200" cy="1371600"/>
          </a:xfrm>
        </p:spPr>
        <p:txBody>
          <a:bodyPr/>
          <a:lstStyle/>
          <a:p>
            <a:r>
              <a:rPr lang="en-US" dirty="0"/>
              <a:t>People of the northeast</a:t>
            </a:r>
          </a:p>
        </p:txBody>
      </p:sp>
      <p:sp>
        <p:nvSpPr>
          <p:cNvPr id="3" name="Content Placeholder 2"/>
          <p:cNvSpPr>
            <a:spLocks noGrp="1"/>
          </p:cNvSpPr>
          <p:nvPr>
            <p:ph idx="1"/>
          </p:nvPr>
        </p:nvSpPr>
        <p:spPr>
          <a:xfrm>
            <a:off x="0" y="3278210"/>
            <a:ext cx="9144000" cy="3579790"/>
          </a:xfrm>
        </p:spPr>
        <p:txBody>
          <a:bodyPr>
            <a:normAutofit/>
          </a:bodyPr>
          <a:lstStyle/>
          <a:p>
            <a:pPr marL="342900" indent="-342900">
              <a:buFont typeface="Arial"/>
              <a:buChar char="•"/>
            </a:pPr>
            <a:r>
              <a:rPr lang="en-US" dirty="0"/>
              <a:t>The people of the Northeast region belong to the </a:t>
            </a:r>
            <a:r>
              <a:rPr lang="en-US" dirty="0" err="1"/>
              <a:t>Athapaskan</a:t>
            </a:r>
            <a:r>
              <a:rPr lang="en-US" dirty="0"/>
              <a:t> language family which is spoken from Alaska to the southwest United States. </a:t>
            </a:r>
          </a:p>
          <a:p>
            <a:pPr marL="342900" indent="-342900">
              <a:buFont typeface="Arial"/>
              <a:buChar char="•"/>
            </a:pPr>
            <a:r>
              <a:rPr lang="en-US" dirty="0"/>
              <a:t>Three </a:t>
            </a:r>
            <a:r>
              <a:rPr lang="en-US" dirty="0" err="1"/>
              <a:t>Athapaskan</a:t>
            </a:r>
            <a:r>
              <a:rPr lang="en-US" dirty="0"/>
              <a:t> language groups lived in the northeast region:</a:t>
            </a:r>
          </a:p>
          <a:p>
            <a:pPr marL="342900" indent="-342900">
              <a:buFont typeface="Arial"/>
              <a:buChar char="•"/>
            </a:pPr>
            <a:r>
              <a:rPr lang="en-US" dirty="0"/>
              <a:t>Farthest north was the southern limit of the </a:t>
            </a:r>
            <a:r>
              <a:rPr lang="en-US" dirty="0" err="1"/>
              <a:t>E’cho</a:t>
            </a:r>
            <a:r>
              <a:rPr lang="en-US" dirty="0"/>
              <a:t> Dene or </a:t>
            </a:r>
            <a:r>
              <a:rPr lang="en-US" dirty="0" err="1"/>
              <a:t>Slavey</a:t>
            </a:r>
            <a:r>
              <a:rPr lang="en-US" dirty="0"/>
              <a:t> peoples territory which included parts of the Yukon, NW Territories, and northern Alberta. </a:t>
            </a:r>
          </a:p>
          <a:p>
            <a:pPr marL="342900" indent="-342900">
              <a:buFont typeface="Arial"/>
              <a:buChar char="•"/>
            </a:pPr>
            <a:r>
              <a:rPr lang="en-US" dirty="0"/>
              <a:t>The </a:t>
            </a:r>
            <a:r>
              <a:rPr lang="en-US" dirty="0" err="1"/>
              <a:t>Dunne’za</a:t>
            </a:r>
            <a:r>
              <a:rPr lang="en-US" dirty="0"/>
              <a:t> (previously known as the Beaver) inhabited the foothills and forests between the Liard and the Peace Rivers. </a:t>
            </a:r>
          </a:p>
          <a:p>
            <a:pPr marL="342900" indent="-342900">
              <a:buFont typeface="Arial"/>
              <a:buChar char="•"/>
            </a:pPr>
            <a:r>
              <a:rPr lang="en-US" dirty="0"/>
              <a:t>In the mountains in the south were the </a:t>
            </a:r>
            <a:r>
              <a:rPr lang="en-US" dirty="0" err="1"/>
              <a:t>Sekani</a:t>
            </a:r>
            <a:r>
              <a:rPr lang="en-US" dirty="0"/>
              <a:t> peoples.</a:t>
            </a:r>
          </a:p>
        </p:txBody>
      </p:sp>
      <p:pic>
        <p:nvPicPr>
          <p:cNvPr id="4" name="Picture 3" descr="P996.6.18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2319" y="0"/>
            <a:ext cx="4043578" cy="3278210"/>
          </a:xfrm>
          <a:prstGeom prst="rect">
            <a:avLst/>
          </a:prstGeom>
        </p:spPr>
      </p:pic>
    </p:spTree>
    <p:extLst>
      <p:ext uri="{BB962C8B-B14F-4D97-AF65-F5344CB8AC3E}">
        <p14:creationId xmlns:p14="http://schemas.microsoft.com/office/powerpoint/2010/main" val="373269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791200" cy="756840"/>
          </a:xfrm>
        </p:spPr>
        <p:txBody>
          <a:bodyPr/>
          <a:lstStyle/>
          <a:p>
            <a:r>
              <a:rPr lang="en-US" dirty="0"/>
              <a:t>Resource  Use</a:t>
            </a:r>
          </a:p>
        </p:txBody>
      </p:sp>
      <p:sp>
        <p:nvSpPr>
          <p:cNvPr id="3" name="Content Placeholder 2"/>
          <p:cNvSpPr>
            <a:spLocks noGrp="1"/>
          </p:cNvSpPr>
          <p:nvPr>
            <p:ph idx="1"/>
          </p:nvPr>
        </p:nvSpPr>
        <p:spPr>
          <a:xfrm>
            <a:off x="0" y="3372261"/>
            <a:ext cx="9022860" cy="4104065"/>
          </a:xfrm>
        </p:spPr>
        <p:txBody>
          <a:bodyPr>
            <a:normAutofit/>
          </a:bodyPr>
          <a:lstStyle/>
          <a:p>
            <a:pPr marL="342900" indent="-342900">
              <a:buFont typeface="Arial"/>
              <a:buChar char="•"/>
            </a:pPr>
            <a:r>
              <a:rPr lang="en-US" dirty="0"/>
              <a:t>The peoples of the Northeast led highly mobile lives with the moose being their principal resource. </a:t>
            </a:r>
          </a:p>
          <a:p>
            <a:pPr marL="342900" indent="-342900">
              <a:buFont typeface="Arial"/>
              <a:buChar char="•"/>
            </a:pPr>
            <a:r>
              <a:rPr lang="en-US" dirty="0"/>
              <a:t>The Dunne-</a:t>
            </a:r>
            <a:r>
              <a:rPr lang="en-US" dirty="0" err="1"/>
              <a:t>za</a:t>
            </a:r>
            <a:r>
              <a:rPr lang="en-US" dirty="0"/>
              <a:t> also hunted or snared rabbits, beaver, bear, muskrats, and marmots for food and furs. </a:t>
            </a:r>
          </a:p>
          <a:p>
            <a:pPr marL="342900" indent="-342900">
              <a:buFont typeface="Arial"/>
              <a:buChar char="•"/>
            </a:pPr>
            <a:r>
              <a:rPr lang="en-US" dirty="0"/>
              <a:t>Other large mammals found in the region were an extremely important resource: elk, caribou, deer, and wood buffalo. </a:t>
            </a:r>
          </a:p>
          <a:p>
            <a:pPr marL="342900" indent="-342900">
              <a:buFont typeface="Arial"/>
              <a:buChar char="•"/>
            </a:pPr>
            <a:r>
              <a:rPr lang="en-US" dirty="0"/>
              <a:t>Birds </a:t>
            </a:r>
            <a:r>
              <a:rPr lang="en-US"/>
              <a:t>like grouse, </a:t>
            </a:r>
            <a:r>
              <a:rPr lang="en-US" dirty="0"/>
              <a:t>ducks, and geese added to the diet as did fish. </a:t>
            </a:r>
          </a:p>
          <a:p>
            <a:pPr marL="342900" indent="-342900">
              <a:buFont typeface="Arial"/>
              <a:buChar char="•"/>
            </a:pPr>
            <a:r>
              <a:rPr lang="en-US" dirty="0"/>
              <a:t>People also ate a wide variety of berries such as choke berries, huckleberries, Saskatoon berries, and some choice roots. </a:t>
            </a:r>
          </a:p>
        </p:txBody>
      </p:sp>
      <p:pic>
        <p:nvPicPr>
          <p:cNvPr id="4" name="Picture 3" descr="woodbison.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97948" y="200539"/>
            <a:ext cx="4491240" cy="2983693"/>
          </a:xfrm>
          <a:prstGeom prst="rect">
            <a:avLst/>
          </a:prstGeom>
        </p:spPr>
      </p:pic>
      <p:pic>
        <p:nvPicPr>
          <p:cNvPr id="5" name="Picture 4" descr="download.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76" y="860922"/>
            <a:ext cx="3374812" cy="2323310"/>
          </a:xfrm>
          <a:prstGeom prst="rect">
            <a:avLst/>
          </a:prstGeom>
        </p:spPr>
      </p:pic>
    </p:spTree>
    <p:extLst>
      <p:ext uri="{BB962C8B-B14F-4D97-AF65-F5344CB8AC3E}">
        <p14:creationId xmlns:p14="http://schemas.microsoft.com/office/powerpoint/2010/main" val="31792992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7c6ecfd-f039-47e7-ae14-363bc6b0581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A3A01D42FA9884292BD22199BAF0FC2" ma:contentTypeVersion="17" ma:contentTypeDescription="Create a new document." ma:contentTypeScope="" ma:versionID="25a8b1766f26f178ab50a4f959181d12">
  <xsd:schema xmlns:xsd="http://www.w3.org/2001/XMLSchema" xmlns:xs="http://www.w3.org/2001/XMLSchema" xmlns:p="http://schemas.microsoft.com/office/2006/metadata/properties" xmlns:ns3="a05f7782-d709-4d3a-ae05-b22734fa9772" xmlns:ns4="d7c6ecfd-f039-47e7-ae14-363bc6b0581d" targetNamespace="http://schemas.microsoft.com/office/2006/metadata/properties" ma:root="true" ma:fieldsID="b5b4bc62c4beb950a9f7b936b3e0fd4c" ns3:_="" ns4:_="">
    <xsd:import namespace="a05f7782-d709-4d3a-ae05-b22734fa9772"/>
    <xsd:import namespace="d7c6ecfd-f039-47e7-ae14-363bc6b0581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ObjectDetectorVersions" minOccurs="0"/>
                <xsd:element ref="ns4:MediaLengthInSeconds" minOccurs="0"/>
                <xsd:element ref="ns4:MediaServiceDateTaken" minOccurs="0"/>
                <xsd:element ref="ns4:_activity"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f7782-d709-4d3a-ae05-b22734fa977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c6ecfd-f039-47e7-ae14-363bc6b0581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9F854E-AAFC-42AE-93C5-44D7CB48E03E}">
  <ds:schemaRefs>
    <ds:schemaRef ds:uri="http://schemas.microsoft.com/office/2006/documentManagement/types"/>
    <ds:schemaRef ds:uri="http://schemas.openxmlformats.org/package/2006/metadata/core-properties"/>
    <ds:schemaRef ds:uri="http://purl.org/dc/terms/"/>
    <ds:schemaRef ds:uri="http://www.w3.org/XML/1998/namespace"/>
    <ds:schemaRef ds:uri="http://purl.org/dc/elements/1.1/"/>
    <ds:schemaRef ds:uri="a05f7782-d709-4d3a-ae05-b22734fa9772"/>
    <ds:schemaRef ds:uri="http://schemas.microsoft.com/office/2006/metadata/properties"/>
    <ds:schemaRef ds:uri="http://schemas.microsoft.com/office/infopath/2007/PartnerControls"/>
    <ds:schemaRef ds:uri="d7c6ecfd-f039-47e7-ae14-363bc6b0581d"/>
    <ds:schemaRef ds:uri="http://purl.org/dc/dcmitype/"/>
  </ds:schemaRefs>
</ds:datastoreItem>
</file>

<file path=customXml/itemProps2.xml><?xml version="1.0" encoding="utf-8"?>
<ds:datastoreItem xmlns:ds="http://schemas.openxmlformats.org/officeDocument/2006/customXml" ds:itemID="{2D9B64D2-7C3B-43E6-A49A-8B90BDB6AEE9}">
  <ds:schemaRefs>
    <ds:schemaRef ds:uri="http://schemas.microsoft.com/sharepoint/v3/contenttype/forms"/>
  </ds:schemaRefs>
</ds:datastoreItem>
</file>

<file path=customXml/itemProps3.xml><?xml version="1.0" encoding="utf-8"?>
<ds:datastoreItem xmlns:ds="http://schemas.openxmlformats.org/officeDocument/2006/customXml" ds:itemID="{B6731F94-9E7D-4D4B-A7E9-1A1846CB63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5f7782-d709-4d3a-ae05-b22734fa9772"/>
    <ds:schemaRef ds:uri="d7c6ecfd-f039-47e7-ae14-363bc6b058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Essential.thmx</Template>
  <TotalTime>92</TotalTime>
  <Words>560</Words>
  <Application>Microsoft Office PowerPoint</Application>
  <PresentationFormat>On-screen Show (4:3)</PresentationFormat>
  <Paragraphs>32</Paragraphs>
  <Slides>8</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Arial Black</vt:lpstr>
      <vt:lpstr>Essential</vt:lpstr>
      <vt:lpstr>The northeast: people and place</vt:lpstr>
      <vt:lpstr>PowerPoint Presentation</vt:lpstr>
      <vt:lpstr>topography</vt:lpstr>
      <vt:lpstr>Boreal plains</vt:lpstr>
      <vt:lpstr>BOREAL Taiga</vt:lpstr>
      <vt:lpstr>Rivers</vt:lpstr>
      <vt:lpstr>People of the northeast</vt:lpstr>
      <vt:lpstr>Resource  Use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northeast: people and place</dc:title>
  <dc:creator>Janet Catherine Lewis</dc:creator>
  <cp:lastModifiedBy>Janet Lewis</cp:lastModifiedBy>
  <cp:revision>8</cp:revision>
  <dcterms:created xsi:type="dcterms:W3CDTF">2016-09-14T02:24:38Z</dcterms:created>
  <dcterms:modified xsi:type="dcterms:W3CDTF">2024-02-06T19:16:23Z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0x010100CA3A01D42FA9884292BD22199BAF0FC2</vt:lpwstr>
  </property>
</Properties>
</file>