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2.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2" r:id="rId6"/>
    <p:sldId id="261"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49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CA"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14-11-03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CA"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14-11-03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CA"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14-11-03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CA"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14-11-03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14-11-03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title style</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14-11-03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14-11-03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CA"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14-11-03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CA"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73F0BDE-2959-1D46-9E12-6C07DB789C25}" type="slidenum">
              <a:rPr lang="en-US"/>
              <a:pPr/>
              <a:t>‹#›</a:t>
            </a:fld>
            <a:endParaRPr lang="en-US"/>
          </a:p>
        </p:txBody>
      </p:sp>
    </p:spTree>
    <p:extLst>
      <p:ext uri="{BB962C8B-B14F-4D97-AF65-F5344CB8AC3E}">
        <p14:creationId xmlns:p14="http://schemas.microsoft.com/office/powerpoint/2010/main" val="3998016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14-11-03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CA"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14-11-03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CA"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14-11-03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t>14-11-03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t>14-11-03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14-11-03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14-11-03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14-11-03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9"/>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t>14-11-03</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664" y="-474098"/>
            <a:ext cx="9030336" cy="2424766"/>
          </a:xfrm>
        </p:spPr>
        <p:txBody>
          <a:bodyPr/>
          <a:lstStyle/>
          <a:p>
            <a:r>
              <a:rPr lang="en-US" dirty="0" smtClean="0"/>
              <a:t>James Douglas and the </a:t>
            </a:r>
            <a:r>
              <a:rPr lang="en-US" dirty="0" smtClean="0"/>
              <a:t>Lead up </a:t>
            </a:r>
            <a:r>
              <a:rPr lang="en-US" dirty="0" smtClean="0"/>
              <a:t>to the </a:t>
            </a:r>
            <a:r>
              <a:rPr lang="en-US" dirty="0" err="1" smtClean="0"/>
              <a:t>Chilcotin</a:t>
            </a:r>
            <a:r>
              <a:rPr lang="en-US" dirty="0" smtClean="0"/>
              <a:t> </a:t>
            </a:r>
            <a:r>
              <a:rPr lang="en-US" dirty="0" smtClean="0"/>
              <a:t>War</a:t>
            </a:r>
            <a:endParaRPr lang="en-US" dirty="0"/>
          </a:p>
        </p:txBody>
      </p:sp>
      <p:pic>
        <p:nvPicPr>
          <p:cNvPr id="4" name="Picture 3" descr="hang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2170187"/>
            <a:ext cx="8001000" cy="4410000"/>
          </a:xfrm>
          <a:prstGeom prst="rect">
            <a:avLst/>
          </a:prstGeom>
        </p:spPr>
      </p:pic>
    </p:spTree>
    <p:extLst>
      <p:ext uri="{BB962C8B-B14F-4D97-AF65-F5344CB8AC3E}">
        <p14:creationId xmlns:p14="http://schemas.microsoft.com/office/powerpoint/2010/main" val="3689227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2"/>
          </p:nvPr>
        </p:nvSpPr>
        <p:spPr>
          <a:xfrm>
            <a:off x="4672013" y="2339617"/>
            <a:ext cx="4471987" cy="4518384"/>
          </a:xfrm>
        </p:spPr>
        <p:txBody>
          <a:bodyPr>
            <a:normAutofit fontScale="77500" lnSpcReduction="20000"/>
          </a:bodyPr>
          <a:lstStyle/>
          <a:p>
            <a:r>
              <a:rPr lang="en-US" sz="2900" dirty="0" smtClean="0"/>
              <a:t>Was chief factor of the HBC in B.C and as colonial governor from 1851-1864</a:t>
            </a:r>
          </a:p>
          <a:p>
            <a:r>
              <a:rPr lang="en-US" sz="2900" dirty="0" smtClean="0"/>
              <a:t>The </a:t>
            </a:r>
            <a:r>
              <a:rPr lang="en-US" sz="2900" dirty="0"/>
              <a:t>Colony at Victoria (1849) was created without negotiation with, or thought for, First </a:t>
            </a:r>
            <a:r>
              <a:rPr lang="en-US" sz="2900" dirty="0" smtClean="0"/>
              <a:t>Nations</a:t>
            </a:r>
          </a:p>
          <a:p>
            <a:r>
              <a:rPr lang="en-US" sz="2900" dirty="0" smtClean="0"/>
              <a:t>The colony of B.C and Vancouver would be joined in 1866 under the name British Columbia.</a:t>
            </a:r>
          </a:p>
          <a:p>
            <a:r>
              <a:rPr lang="en-US" sz="2900" dirty="0" smtClean="0"/>
              <a:t>Victoria was the capital. </a:t>
            </a:r>
            <a:endParaRPr lang="en-US" sz="2900" dirty="0"/>
          </a:p>
          <a:p>
            <a:endParaRPr lang="en-US" dirty="0"/>
          </a:p>
        </p:txBody>
      </p:sp>
      <p:pic>
        <p:nvPicPr>
          <p:cNvPr id="10246" name="Picture 6" descr="BCmapcolourweb"/>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77825" y="404813"/>
            <a:ext cx="4294188" cy="5721350"/>
          </a:xfrm>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247" name="Oval 7"/>
          <p:cNvSpPr>
            <a:spLocks noChangeArrowheads="1"/>
          </p:cNvSpPr>
          <p:nvPr/>
        </p:nvSpPr>
        <p:spPr bwMode="auto">
          <a:xfrm>
            <a:off x="2484438" y="5516563"/>
            <a:ext cx="358775" cy="360362"/>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8" name="Text Box 8"/>
          <p:cNvSpPr txBox="1">
            <a:spLocks noChangeArrowheads="1"/>
          </p:cNvSpPr>
          <p:nvPr/>
        </p:nvSpPr>
        <p:spPr bwMode="auto">
          <a:xfrm>
            <a:off x="250825" y="5373688"/>
            <a:ext cx="1441450" cy="6413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t>Fort Vancouver</a:t>
            </a:r>
          </a:p>
        </p:txBody>
      </p:sp>
      <p:sp>
        <p:nvSpPr>
          <p:cNvPr id="10249" name="Line 9"/>
          <p:cNvSpPr>
            <a:spLocks noChangeShapeType="1"/>
          </p:cNvSpPr>
          <p:nvPr/>
        </p:nvSpPr>
        <p:spPr bwMode="auto">
          <a:xfrm>
            <a:off x="1476375" y="5516563"/>
            <a:ext cx="1150938" cy="21748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50" name="Oval 10"/>
          <p:cNvSpPr>
            <a:spLocks noChangeArrowheads="1"/>
          </p:cNvSpPr>
          <p:nvPr/>
        </p:nvSpPr>
        <p:spPr bwMode="auto">
          <a:xfrm>
            <a:off x="2411413" y="4652963"/>
            <a:ext cx="288925" cy="288925"/>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51" name="Text Box 11"/>
          <p:cNvSpPr txBox="1">
            <a:spLocks noChangeArrowheads="1"/>
          </p:cNvSpPr>
          <p:nvPr/>
        </p:nvSpPr>
        <p:spPr bwMode="auto">
          <a:xfrm>
            <a:off x="250825" y="4076700"/>
            <a:ext cx="1296988" cy="6413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dirty="0"/>
              <a:t>Fort Victoria</a:t>
            </a:r>
          </a:p>
        </p:txBody>
      </p:sp>
      <p:sp>
        <p:nvSpPr>
          <p:cNvPr id="10252" name="Line 12"/>
          <p:cNvSpPr>
            <a:spLocks noChangeShapeType="1"/>
          </p:cNvSpPr>
          <p:nvPr/>
        </p:nvSpPr>
        <p:spPr bwMode="auto">
          <a:xfrm>
            <a:off x="1547813" y="4365625"/>
            <a:ext cx="936625" cy="431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Title 1"/>
          <p:cNvSpPr>
            <a:spLocks noGrp="1"/>
          </p:cNvSpPr>
          <p:nvPr>
            <p:ph type="title"/>
          </p:nvPr>
        </p:nvSpPr>
        <p:spPr>
          <a:xfrm>
            <a:off x="4787900" y="463094"/>
            <a:ext cx="4356100" cy="1143000"/>
          </a:xfrm>
        </p:spPr>
        <p:txBody>
          <a:bodyPr/>
          <a:lstStyle/>
          <a:p>
            <a:r>
              <a:rPr lang="en-US" dirty="0" smtClean="0"/>
              <a:t>James Douglas: First Governor</a:t>
            </a:r>
            <a:endParaRPr lang="en-US" dirty="0"/>
          </a:p>
        </p:txBody>
      </p:sp>
    </p:spTree>
    <p:extLst>
      <p:ext uri="{BB962C8B-B14F-4D97-AF65-F5344CB8AC3E}">
        <p14:creationId xmlns:p14="http://schemas.microsoft.com/office/powerpoint/2010/main" val="4168835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500" decel="50000" fill="hold">
                                          <p:stCondLst>
                                            <p:cond delay="0"/>
                                          </p:stCondLst>
                                        </p:cTn>
                                        <p:tgtEl>
                                          <p:spTgt spid="1024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4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46"/>
                                        </p:tgtEl>
                                        <p:attrNameLst>
                                          <p:attrName>ppt_w</p:attrName>
                                        </p:attrNameLst>
                                      </p:cBhvr>
                                      <p:tavLst>
                                        <p:tav tm="0">
                                          <p:val>
                                            <p:strVal val="#ppt_w*.05"/>
                                          </p:val>
                                        </p:tav>
                                        <p:tav tm="100000">
                                          <p:val>
                                            <p:strVal val="#ppt_w"/>
                                          </p:val>
                                        </p:tav>
                                      </p:tavLst>
                                    </p:anim>
                                    <p:anim calcmode="lin" valueType="num">
                                      <p:cBhvr>
                                        <p:cTn id="10" dur="1000" fill="hold"/>
                                        <p:tgtEl>
                                          <p:spTgt spid="1024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4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4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4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4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243">
                                            <p:txEl>
                                              <p:pRg st="1" end="1"/>
                                            </p:txEl>
                                          </p:spTgt>
                                        </p:tgtEl>
                                        <p:attrNameLst>
                                          <p:attrName>style.visibility</p:attrName>
                                        </p:attrNameLst>
                                      </p:cBhvr>
                                      <p:to>
                                        <p:strVal val="visible"/>
                                      </p:to>
                                    </p:set>
                                    <p:animEffect transition="in" filter="circle(in)">
                                      <p:cBhvr>
                                        <p:cTn id="19" dur="2000"/>
                                        <p:tgtEl>
                                          <p:spTgt spid="1024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43">
                                            <p:txEl>
                                              <p:pRg st="0" end="0"/>
                                            </p:txEl>
                                          </p:spTgt>
                                        </p:tgtEl>
                                        <p:attrNameLst>
                                          <p:attrName>style.visibility</p:attrName>
                                        </p:attrNameLst>
                                      </p:cBhvr>
                                      <p:to>
                                        <p:strVal val="visible"/>
                                      </p:to>
                                    </p:set>
                                    <p:animEffect transition="in" filter="circle(in)">
                                      <p:cBhvr>
                                        <p:cTn id="24" dur="2000"/>
                                        <p:tgtEl>
                                          <p:spTgt spid="1024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243">
                                            <p:txEl>
                                              <p:pRg st="2" end="2"/>
                                            </p:txEl>
                                          </p:spTgt>
                                        </p:tgtEl>
                                        <p:attrNameLst>
                                          <p:attrName>style.visibility</p:attrName>
                                        </p:attrNameLst>
                                      </p:cBhvr>
                                      <p:to>
                                        <p:strVal val="visible"/>
                                      </p:to>
                                    </p:set>
                                    <p:animEffect transition="in" filter="circle(in)">
                                      <p:cBhvr>
                                        <p:cTn id="29" dur="2000"/>
                                        <p:tgtEl>
                                          <p:spTgt spid="1024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0243">
                                            <p:txEl>
                                              <p:pRg st="3" end="3"/>
                                            </p:txEl>
                                          </p:spTgt>
                                        </p:tgtEl>
                                        <p:attrNameLst>
                                          <p:attrName>style.visibility</p:attrName>
                                        </p:attrNameLst>
                                      </p:cBhvr>
                                      <p:to>
                                        <p:strVal val="visible"/>
                                      </p:to>
                                    </p:set>
                                    <p:animEffect transition="in" filter="circle(in)">
                                      <p:cBhvr>
                                        <p:cTn id="34" dur="20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633"/>
            <a:ext cx="9144000" cy="1143000"/>
          </a:xfrm>
        </p:spPr>
        <p:txBody>
          <a:bodyPr/>
          <a:lstStyle/>
          <a:p>
            <a:r>
              <a:rPr lang="en-US" dirty="0" smtClean="0"/>
              <a:t>An Important Judge: Chief Justice Baillie </a:t>
            </a:r>
            <a:r>
              <a:rPr lang="en-US" dirty="0" err="1" smtClean="0"/>
              <a:t>Begbie</a:t>
            </a:r>
            <a:endParaRPr lang="en-US" dirty="0"/>
          </a:p>
        </p:txBody>
      </p:sp>
      <p:pic>
        <p:nvPicPr>
          <p:cNvPr id="4" name="Content Placeholder 3" descr="begbi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685" r="-75"/>
          <a:stretch/>
        </p:blipFill>
        <p:spPr>
          <a:xfrm>
            <a:off x="0" y="2022097"/>
            <a:ext cx="2864770" cy="4328290"/>
          </a:xfrm>
        </p:spPr>
      </p:pic>
      <p:sp>
        <p:nvSpPr>
          <p:cNvPr id="5" name="TextBox 4"/>
          <p:cNvSpPr txBox="1"/>
          <p:nvPr/>
        </p:nvSpPr>
        <p:spPr>
          <a:xfrm>
            <a:off x="2957493" y="2022097"/>
            <a:ext cx="5814732" cy="4154983"/>
          </a:xfrm>
          <a:prstGeom prst="rect">
            <a:avLst/>
          </a:prstGeom>
          <a:noFill/>
        </p:spPr>
        <p:txBody>
          <a:bodyPr wrap="square" rtlCol="0">
            <a:spAutoFit/>
          </a:bodyPr>
          <a:lstStyle/>
          <a:p>
            <a:pPr marL="285750" indent="-285750">
              <a:buFont typeface="Wingdings" charset="2"/>
              <a:buChar char="u"/>
            </a:pPr>
            <a:r>
              <a:rPr lang="en-US" sz="2400" dirty="0" smtClean="0"/>
              <a:t>Was the chief agent of the justice system in the colonial era.</a:t>
            </a:r>
          </a:p>
          <a:p>
            <a:pPr marL="285750" indent="-285750">
              <a:buFont typeface="Wingdings" charset="2"/>
              <a:buChar char="u"/>
            </a:pPr>
            <a:endParaRPr lang="en-US" sz="2400" dirty="0"/>
          </a:p>
          <a:p>
            <a:endParaRPr lang="en-US" sz="2400" dirty="0" smtClean="0"/>
          </a:p>
          <a:p>
            <a:pPr marL="285750" indent="-285750">
              <a:buFont typeface="Wingdings" charset="2"/>
              <a:buChar char="u"/>
            </a:pPr>
            <a:r>
              <a:rPr lang="en-US" sz="2400" dirty="0" smtClean="0"/>
              <a:t>He played an important role in administering colonial policy and passing down judgments on settlers and Aboriginal peoples. </a:t>
            </a:r>
          </a:p>
          <a:p>
            <a:pPr marL="285750" indent="-285750">
              <a:buFont typeface="Wingdings" charset="2"/>
              <a:buChar char="u"/>
            </a:pPr>
            <a:endParaRPr lang="en-US" sz="2400" dirty="0"/>
          </a:p>
          <a:p>
            <a:pPr marL="285750" indent="-285750">
              <a:buFont typeface="Wingdings" charset="2"/>
              <a:buChar char="u"/>
            </a:pPr>
            <a:endParaRPr lang="en-US" sz="2400" dirty="0" smtClean="0"/>
          </a:p>
          <a:p>
            <a:pPr marL="285750" indent="-285750">
              <a:buFont typeface="Wingdings" charset="2"/>
              <a:buChar char="u"/>
            </a:pPr>
            <a:r>
              <a:rPr lang="en-US" sz="2400" dirty="0" smtClean="0"/>
              <a:t>WHY IS THIS PROBLEMATIC?  </a:t>
            </a:r>
            <a:endParaRPr lang="en-US" sz="2400" dirty="0"/>
          </a:p>
        </p:txBody>
      </p:sp>
    </p:spTree>
    <p:extLst>
      <p:ext uri="{BB962C8B-B14F-4D97-AF65-F5344CB8AC3E}">
        <p14:creationId xmlns:p14="http://schemas.microsoft.com/office/powerpoint/2010/main" val="2533291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Intentions to Start</a:t>
            </a:r>
            <a:endParaRPr lang="en-US" dirty="0"/>
          </a:p>
        </p:txBody>
      </p:sp>
      <p:sp>
        <p:nvSpPr>
          <p:cNvPr id="3" name="Content Placeholder 2"/>
          <p:cNvSpPr>
            <a:spLocks noGrp="1"/>
          </p:cNvSpPr>
          <p:nvPr>
            <p:ph idx="1"/>
          </p:nvPr>
        </p:nvSpPr>
        <p:spPr>
          <a:xfrm>
            <a:off x="0" y="3927212"/>
            <a:ext cx="9144000" cy="2930671"/>
          </a:xfrm>
        </p:spPr>
        <p:txBody>
          <a:bodyPr/>
          <a:lstStyle/>
          <a:p>
            <a:r>
              <a:rPr lang="en-US" dirty="0" smtClean="0"/>
              <a:t>When Douglas began as governor, he had clear instruction to follow Britain’s colonial policy and the Royal Proclamation. </a:t>
            </a:r>
          </a:p>
          <a:p>
            <a:r>
              <a:rPr lang="en-US" dirty="0" smtClean="0"/>
              <a:t>He was to negotiate treaties to purchase land for settlement. </a:t>
            </a:r>
          </a:p>
          <a:p>
            <a:r>
              <a:rPr lang="en-US" dirty="0" smtClean="0"/>
              <a:t>At first Douglas adhered to these policies and negotiated what are known as the DOUGLAS TREATIES</a:t>
            </a:r>
            <a:endParaRPr lang="en-US" dirty="0"/>
          </a:p>
        </p:txBody>
      </p:sp>
      <p:pic>
        <p:nvPicPr>
          <p:cNvPr id="4" name="Picture 3" descr="s-james-douglas-4.jpg"/>
          <p:cNvPicPr>
            <a:picLocks noChangeAspect="1"/>
          </p:cNvPicPr>
          <p:nvPr/>
        </p:nvPicPr>
        <p:blipFill rotWithShape="1">
          <a:blip r:embed="rId2">
            <a:extLst>
              <a:ext uri="{28A0092B-C50C-407E-A947-70E740481C1C}">
                <a14:useLocalDpi xmlns:a14="http://schemas.microsoft.com/office/drawing/2010/main" val="0"/>
              </a:ext>
            </a:extLst>
          </a:blip>
          <a:srcRect t="5924" r="3449"/>
          <a:stretch/>
        </p:blipFill>
        <p:spPr>
          <a:xfrm>
            <a:off x="2286000" y="1286788"/>
            <a:ext cx="4414309" cy="2640423"/>
          </a:xfrm>
          <a:prstGeom prst="rect">
            <a:avLst/>
          </a:prstGeom>
        </p:spPr>
      </p:pic>
      <p:sp>
        <p:nvSpPr>
          <p:cNvPr id="5" name="TextBox 4"/>
          <p:cNvSpPr txBox="1"/>
          <p:nvPr/>
        </p:nvSpPr>
        <p:spPr>
          <a:xfrm>
            <a:off x="6700310" y="2133430"/>
            <a:ext cx="2172170" cy="646331"/>
          </a:xfrm>
          <a:prstGeom prst="rect">
            <a:avLst/>
          </a:prstGeom>
          <a:noFill/>
        </p:spPr>
        <p:txBody>
          <a:bodyPr wrap="square" rtlCol="0">
            <a:spAutoFit/>
          </a:bodyPr>
          <a:lstStyle/>
          <a:p>
            <a:r>
              <a:rPr lang="en-US" dirty="0" smtClean="0"/>
              <a:t>Settlement at Fort Victoria</a:t>
            </a:r>
            <a:endParaRPr lang="en-US" dirty="0"/>
          </a:p>
        </p:txBody>
      </p:sp>
    </p:spTree>
    <p:extLst>
      <p:ext uri="{BB962C8B-B14F-4D97-AF65-F5344CB8AC3E}">
        <p14:creationId xmlns:p14="http://schemas.microsoft.com/office/powerpoint/2010/main" val="3100098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4638"/>
            <a:ext cx="9144000" cy="1424310"/>
          </a:xfrm>
          <a:solidFill>
            <a:schemeClr val="accent2"/>
          </a:solidFill>
        </p:spPr>
        <p:txBody>
          <a:bodyPr/>
          <a:lstStyle/>
          <a:p>
            <a:r>
              <a:rPr lang="en-US" dirty="0"/>
              <a:t>The Douglas Treaties – </a:t>
            </a:r>
            <a:r>
              <a:rPr lang="en-US" dirty="0" smtClean="0"/>
              <a:t>1850</a:t>
            </a:r>
            <a:r>
              <a:rPr lang="en-US" dirty="0"/>
              <a:t>-54</a:t>
            </a:r>
          </a:p>
        </p:txBody>
      </p:sp>
      <p:sp>
        <p:nvSpPr>
          <p:cNvPr id="16387" name="Rectangle 3"/>
          <p:cNvSpPr>
            <a:spLocks noGrp="1" noChangeArrowheads="1"/>
          </p:cNvSpPr>
          <p:nvPr>
            <p:ph type="body" idx="1"/>
          </p:nvPr>
        </p:nvSpPr>
        <p:spPr>
          <a:xfrm>
            <a:off x="571500" y="2368349"/>
            <a:ext cx="8001000" cy="4114800"/>
          </a:xfrm>
          <a:solidFill>
            <a:schemeClr val="accent6">
              <a:lumMod val="60000"/>
              <a:lumOff val="40000"/>
            </a:schemeClr>
          </a:solidFill>
        </p:spPr>
        <p:txBody>
          <a:bodyPr>
            <a:normAutofit fontScale="92500" lnSpcReduction="20000"/>
          </a:bodyPr>
          <a:lstStyle/>
          <a:p>
            <a:pPr>
              <a:lnSpc>
                <a:spcPct val="90000"/>
              </a:lnSpc>
            </a:pPr>
            <a:r>
              <a:rPr lang="en-US" sz="2800" dirty="0"/>
              <a:t>These will be the only treaties negotiated in British Columbia until the </a:t>
            </a:r>
            <a:r>
              <a:rPr lang="en-US" sz="2800" dirty="0" err="1" smtClean="0"/>
              <a:t>Nisga</a:t>
            </a:r>
            <a:r>
              <a:rPr lang="en-CA" sz="2800" dirty="0" smtClean="0">
                <a:latin typeface="Arial"/>
              </a:rPr>
              <a:t>’</a:t>
            </a:r>
            <a:r>
              <a:rPr lang="en-US" sz="2800" dirty="0" smtClean="0"/>
              <a:t>a </a:t>
            </a:r>
            <a:r>
              <a:rPr lang="en-US" sz="2800" dirty="0"/>
              <a:t>Treaty of </a:t>
            </a:r>
            <a:r>
              <a:rPr lang="en-US" sz="2800" dirty="0" smtClean="0"/>
              <a:t>1998.</a:t>
            </a:r>
            <a:endParaRPr lang="en-US" sz="2800" dirty="0"/>
          </a:p>
          <a:p>
            <a:pPr>
              <a:lnSpc>
                <a:spcPct val="90000"/>
              </a:lnSpc>
            </a:pPr>
            <a:r>
              <a:rPr lang="en-US" sz="2800" dirty="0"/>
              <a:t>14 treaties on Vancouver Island around Victoria, </a:t>
            </a:r>
            <a:r>
              <a:rPr lang="en-US" sz="2800" dirty="0" err="1"/>
              <a:t>Saanich</a:t>
            </a:r>
            <a:r>
              <a:rPr lang="en-US" sz="2800" dirty="0"/>
              <a:t>, </a:t>
            </a:r>
            <a:r>
              <a:rPr lang="en-US" sz="2800" dirty="0" err="1"/>
              <a:t>Sooke</a:t>
            </a:r>
            <a:r>
              <a:rPr lang="en-US" sz="2800" dirty="0"/>
              <a:t>, Nanaimo, and Port Hardy</a:t>
            </a:r>
          </a:p>
          <a:p>
            <a:pPr>
              <a:lnSpc>
                <a:spcPct val="90000"/>
              </a:lnSpc>
            </a:pPr>
            <a:r>
              <a:rPr lang="en-US" sz="2800" dirty="0"/>
              <a:t>Surrender the land</a:t>
            </a:r>
            <a:r>
              <a:rPr lang="en-US" sz="2800" dirty="0" smtClean="0"/>
              <a:t>, “entirely </a:t>
            </a:r>
            <a:r>
              <a:rPr lang="en-US" sz="2800" dirty="0"/>
              <a:t>and </a:t>
            </a:r>
            <a:r>
              <a:rPr lang="en-US" sz="2800" dirty="0" smtClean="0"/>
              <a:t>forever,” </a:t>
            </a:r>
            <a:r>
              <a:rPr lang="en-US" sz="2800" dirty="0"/>
              <a:t>in exchange </a:t>
            </a:r>
            <a:r>
              <a:rPr lang="en-US" sz="2800" dirty="0" smtClean="0"/>
              <a:t>for:</a:t>
            </a:r>
            <a:endParaRPr lang="en-US" sz="2800" dirty="0"/>
          </a:p>
          <a:p>
            <a:pPr lvl="1">
              <a:lnSpc>
                <a:spcPct val="90000"/>
              </a:lnSpc>
            </a:pPr>
            <a:r>
              <a:rPr lang="en-US" sz="2400" dirty="0"/>
              <a:t>Cash, clothing, or blankets</a:t>
            </a:r>
          </a:p>
          <a:p>
            <a:pPr lvl="1">
              <a:lnSpc>
                <a:spcPct val="90000"/>
              </a:lnSpc>
            </a:pPr>
            <a:r>
              <a:rPr lang="en-US" sz="2400" dirty="0"/>
              <a:t>Chiefs and </a:t>
            </a:r>
            <a:r>
              <a:rPr lang="en-US" sz="2400" dirty="0" smtClean="0"/>
              <a:t>descendants </a:t>
            </a:r>
            <a:r>
              <a:rPr lang="en-US" sz="2400" dirty="0"/>
              <a:t>kept existing village sites and fields for their use</a:t>
            </a:r>
          </a:p>
          <a:p>
            <a:pPr lvl="1">
              <a:lnSpc>
                <a:spcPct val="90000"/>
              </a:lnSpc>
            </a:pPr>
            <a:r>
              <a:rPr lang="en-US" sz="2400" dirty="0"/>
              <a:t>The liberty to hunt over unoccupied lands, and the right to carry </a:t>
            </a:r>
            <a:r>
              <a:rPr lang="en-US" sz="2400" dirty="0" smtClean="0"/>
              <a:t>on</a:t>
            </a:r>
            <a:r>
              <a:rPr lang="en-US" sz="2400" dirty="0">
                <a:latin typeface="Arial"/>
              </a:rPr>
              <a:t> </a:t>
            </a:r>
            <a:r>
              <a:rPr lang="en-US" sz="2400" dirty="0" smtClean="0">
                <a:latin typeface="Arial"/>
              </a:rPr>
              <a:t>‘</a:t>
            </a:r>
            <a:r>
              <a:rPr lang="en-US" sz="2400" dirty="0" smtClean="0"/>
              <a:t>fishing </a:t>
            </a:r>
            <a:r>
              <a:rPr lang="en-US" sz="2400" dirty="0"/>
              <a:t>as </a:t>
            </a:r>
            <a:r>
              <a:rPr lang="en-US" sz="2400" dirty="0" smtClean="0"/>
              <a:t>formerly.</a:t>
            </a:r>
            <a:r>
              <a:rPr lang="ja-JP" altLang="en-US" sz="2400" dirty="0" smtClean="0">
                <a:latin typeface="Arial"/>
              </a:rPr>
              <a:t>’</a:t>
            </a:r>
            <a:endParaRPr lang="en-US" sz="2400" dirty="0"/>
          </a:p>
        </p:txBody>
      </p:sp>
    </p:spTree>
    <p:extLst>
      <p:ext uri="{BB962C8B-B14F-4D97-AF65-F5344CB8AC3E}">
        <p14:creationId xmlns:p14="http://schemas.microsoft.com/office/powerpoint/2010/main" val="3498266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387">
                                            <p:bg/>
                                          </p:spTgt>
                                        </p:tgtEl>
                                        <p:attrNameLst>
                                          <p:attrName>style.visibility</p:attrName>
                                        </p:attrNameLst>
                                      </p:cBhvr>
                                      <p:to>
                                        <p:strVal val="visible"/>
                                      </p:to>
                                    </p:set>
                                    <p:animEffect transition="in" filter="circle(in)">
                                      <p:cBhvr>
                                        <p:cTn id="7" dur="2000"/>
                                        <p:tgtEl>
                                          <p:spTgt spid="1638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circle(in)">
                                      <p:cBhvr>
                                        <p:cTn id="12" dur="20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circle(in)">
                                      <p:cBhvr>
                                        <p:cTn id="17" dur="2000"/>
                                        <p:tgtEl>
                                          <p:spTgt spid="163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circle(in)">
                                      <p:cBhvr>
                                        <p:cTn id="22" dur="2000"/>
                                        <p:tgtEl>
                                          <p:spTgt spid="16387">
                                            <p:txEl>
                                              <p:pRg st="2" end="2"/>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Effect transition="in" filter="circle(in)">
                                      <p:cBhvr>
                                        <p:cTn id="25" dur="2000"/>
                                        <p:tgtEl>
                                          <p:spTgt spid="16387">
                                            <p:txEl>
                                              <p:pRg st="3" end="3"/>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6387">
                                            <p:txEl>
                                              <p:pRg st="4" end="4"/>
                                            </p:txEl>
                                          </p:spTgt>
                                        </p:tgtEl>
                                        <p:attrNameLst>
                                          <p:attrName>style.visibility</p:attrName>
                                        </p:attrNameLst>
                                      </p:cBhvr>
                                      <p:to>
                                        <p:strVal val="visible"/>
                                      </p:to>
                                    </p:set>
                                    <p:animEffect transition="in" filter="circle(in)">
                                      <p:cBhvr>
                                        <p:cTn id="28" dur="2000"/>
                                        <p:tgtEl>
                                          <p:spTgt spid="16387">
                                            <p:txEl>
                                              <p:pRg st="4" end="4"/>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Effect transition="in" filter="circle(in)">
                                      <p:cBhvr>
                                        <p:cTn id="31" dur="20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518"/>
            <a:ext cx="8001000" cy="1143000"/>
          </a:xfrm>
        </p:spPr>
        <p:txBody>
          <a:bodyPr/>
          <a:lstStyle/>
          <a:p>
            <a:r>
              <a:rPr lang="en-US" dirty="0" smtClean="0"/>
              <a:t>A Change of Heart</a:t>
            </a:r>
            <a:endParaRPr lang="en-US" dirty="0"/>
          </a:p>
        </p:txBody>
      </p:sp>
      <p:sp>
        <p:nvSpPr>
          <p:cNvPr id="3" name="Content Placeholder 2"/>
          <p:cNvSpPr>
            <a:spLocks noGrp="1"/>
          </p:cNvSpPr>
          <p:nvPr>
            <p:ph idx="1"/>
          </p:nvPr>
        </p:nvSpPr>
        <p:spPr>
          <a:xfrm>
            <a:off x="0" y="2814418"/>
            <a:ext cx="9144000" cy="4301000"/>
          </a:xfrm>
        </p:spPr>
        <p:txBody>
          <a:bodyPr>
            <a:normAutofit/>
          </a:bodyPr>
          <a:lstStyle/>
          <a:p>
            <a:r>
              <a:rPr lang="en-US" sz="2300" dirty="0" smtClean="0"/>
              <a:t>Douglas did not negotiate any treaties after the ‘Douglas Treaties.’</a:t>
            </a:r>
          </a:p>
          <a:p>
            <a:r>
              <a:rPr lang="en-US" sz="2300" dirty="0" smtClean="0"/>
              <a:t>Earl Grey, the colonial secretary until 1852, believed it was important to protect Aboriginal rights in the colonies. </a:t>
            </a:r>
          </a:p>
          <a:p>
            <a:r>
              <a:rPr lang="en-US" sz="2300" dirty="0" smtClean="0"/>
              <a:t>Policy in London changed and a new colonial secretary, Sir Edward Lytton, wanted to create communities fashioned after English country villages, with a church in the center and farms surrounding it. </a:t>
            </a:r>
          </a:p>
          <a:p>
            <a:r>
              <a:rPr lang="en-US" sz="2300" dirty="0" smtClean="0"/>
              <a:t>Douglas agreed with this vision and they switched from TREATIES, to INDIAN RESERVES to help ‘the survival of the Indian people.’</a:t>
            </a:r>
            <a:endParaRPr lang="en-US" sz="2300" dirty="0"/>
          </a:p>
        </p:txBody>
      </p:sp>
      <p:pic>
        <p:nvPicPr>
          <p:cNvPr id="4" name="Picture 3" descr="lincoln-broken-heart-1024x1010.jpg"/>
          <p:cNvPicPr>
            <a:picLocks noChangeAspect="1"/>
          </p:cNvPicPr>
          <p:nvPr/>
        </p:nvPicPr>
        <p:blipFill rotWithShape="1">
          <a:blip r:embed="rId2">
            <a:extLst>
              <a:ext uri="{28A0092B-C50C-407E-A947-70E740481C1C}">
                <a14:useLocalDpi xmlns:a14="http://schemas.microsoft.com/office/drawing/2010/main" val="0"/>
              </a:ext>
            </a:extLst>
          </a:blip>
          <a:srcRect l="16812" t="23612" r="18064" b="23864"/>
          <a:stretch/>
        </p:blipFill>
        <p:spPr>
          <a:xfrm>
            <a:off x="2746204" y="868482"/>
            <a:ext cx="3587228" cy="1945936"/>
          </a:xfrm>
          <a:prstGeom prst="rect">
            <a:avLst/>
          </a:prstGeom>
        </p:spPr>
      </p:pic>
    </p:spTree>
    <p:extLst>
      <p:ext uri="{BB962C8B-B14F-4D97-AF65-F5344CB8AC3E}">
        <p14:creationId xmlns:p14="http://schemas.microsoft.com/office/powerpoint/2010/main" val="406599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60323"/>
            <a:ext cx="8001000" cy="1143000"/>
          </a:xfrm>
        </p:spPr>
        <p:txBody>
          <a:bodyPr/>
          <a:lstStyle/>
          <a:p>
            <a:r>
              <a:rPr lang="en-US" dirty="0" smtClean="0"/>
              <a:t>RESERVATIONS</a:t>
            </a:r>
            <a:endParaRPr lang="en-US" dirty="0"/>
          </a:p>
        </p:txBody>
      </p:sp>
      <p:sp>
        <p:nvSpPr>
          <p:cNvPr id="3" name="Content Placeholder 2"/>
          <p:cNvSpPr>
            <a:spLocks noGrp="1"/>
          </p:cNvSpPr>
          <p:nvPr>
            <p:ph idx="1"/>
          </p:nvPr>
        </p:nvSpPr>
        <p:spPr>
          <a:xfrm>
            <a:off x="-137310" y="2385510"/>
            <a:ext cx="9281310" cy="4953000"/>
          </a:xfrm>
        </p:spPr>
        <p:txBody>
          <a:bodyPr>
            <a:normAutofit fontScale="92500"/>
          </a:bodyPr>
          <a:lstStyle/>
          <a:p>
            <a:r>
              <a:rPr lang="en-US" dirty="0" smtClean="0"/>
              <a:t>Under the DOUGLAS SYSTEM, First Nations groups would be given parcels of land reserved for them but owned by the CROWN.</a:t>
            </a:r>
          </a:p>
          <a:p>
            <a:r>
              <a:rPr lang="en-US" dirty="0" smtClean="0"/>
              <a:t>Lots of these reserves were created in populated areas, where settlers were moving, and where the soil was fertile for farming.  (Fraser Valley, Thomson and Okanogan regions, and Vancouver Island)</a:t>
            </a:r>
          </a:p>
          <a:p>
            <a:r>
              <a:rPr lang="en-US" dirty="0" smtClean="0"/>
              <a:t>First Nations people were encouraged to pre-empt land  (meaning: the crown gave 160 acres of free land they could keep as long as they cleared and farmed it) just as the settlers did. </a:t>
            </a:r>
          </a:p>
          <a:p>
            <a:r>
              <a:rPr lang="en-US" dirty="0" smtClean="0"/>
              <a:t>European and American settlers started to complain that the First Nations people, who outnumbered settlers at this time, would would take all the best land. </a:t>
            </a:r>
          </a:p>
          <a:p>
            <a:endParaRPr lang="en-US" dirty="0" smtClean="0"/>
          </a:p>
        </p:txBody>
      </p:sp>
      <p:pic>
        <p:nvPicPr>
          <p:cNvPr id="4" name="Picture 3" descr="who_photo_steuge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756" y="583476"/>
            <a:ext cx="6075977" cy="1802033"/>
          </a:xfrm>
          <a:prstGeom prst="rect">
            <a:avLst/>
          </a:prstGeom>
        </p:spPr>
      </p:pic>
    </p:spTree>
    <p:extLst>
      <p:ext uri="{BB962C8B-B14F-4D97-AF65-F5344CB8AC3E}">
        <p14:creationId xmlns:p14="http://schemas.microsoft.com/office/powerpoint/2010/main" val="2362018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96862"/>
            <a:ext cx="8001000" cy="1143000"/>
          </a:xfrm>
        </p:spPr>
        <p:txBody>
          <a:bodyPr/>
          <a:lstStyle/>
          <a:p>
            <a:r>
              <a:rPr lang="en-US" dirty="0" smtClean="0"/>
              <a:t>A Bittersweet Legacy</a:t>
            </a:r>
            <a:endParaRPr lang="en-US" dirty="0"/>
          </a:p>
        </p:txBody>
      </p:sp>
      <p:sp>
        <p:nvSpPr>
          <p:cNvPr id="3" name="Content Placeholder 2"/>
          <p:cNvSpPr>
            <a:spLocks noGrp="1"/>
          </p:cNvSpPr>
          <p:nvPr>
            <p:ph idx="1"/>
          </p:nvPr>
        </p:nvSpPr>
        <p:spPr>
          <a:xfrm>
            <a:off x="0" y="1905000"/>
            <a:ext cx="9354256" cy="4953000"/>
          </a:xfrm>
        </p:spPr>
        <p:txBody>
          <a:bodyPr>
            <a:normAutofit fontScale="92500"/>
          </a:bodyPr>
          <a:lstStyle/>
          <a:p>
            <a:r>
              <a:rPr lang="en-US" dirty="0" smtClean="0"/>
              <a:t>Douglas fought hard to defend land rights of First Nations people against the settlers and he assumed that First Nations people would ASSIMILATE into the British based society</a:t>
            </a:r>
            <a:r>
              <a:rPr lang="en-US" dirty="0" smtClean="0">
                <a:sym typeface="Wingdings"/>
              </a:rPr>
              <a:t> COLONIALISM</a:t>
            </a:r>
            <a:endParaRPr lang="en-US" dirty="0" smtClean="0"/>
          </a:p>
          <a:p>
            <a:r>
              <a:rPr lang="en-US" dirty="0" smtClean="0"/>
              <a:t>He viewed Aboriginal peoples as having similar rights to British settlers and enacted laws for First Nations peoples to VOTE, and PRE-EMPT land. </a:t>
            </a:r>
          </a:p>
          <a:p>
            <a:r>
              <a:rPr lang="en-US" dirty="0" smtClean="0"/>
              <a:t>HE HOWEVER, IGNORED ABORIGINAL TITLE: A legacy that would lead to his successors believing Aboriginal title didn’t exist. </a:t>
            </a:r>
          </a:p>
          <a:p>
            <a:r>
              <a:rPr lang="en-US" dirty="0" smtClean="0"/>
              <a:t>In a speech made just before he retired, Douglas mentioned giving 10 acres per family to the Aboriginal peoples to form reserves. He tried to clarify this, as he did not mean for this to be used as law, but the damage had been done. </a:t>
            </a:r>
            <a:endParaRPr lang="en-US" dirty="0"/>
          </a:p>
        </p:txBody>
      </p:sp>
      <p:pic>
        <p:nvPicPr>
          <p:cNvPr id="5" name="Picture 4" descr="tekeniteiohat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720766"/>
            <a:ext cx="8001000" cy="1184234"/>
          </a:xfrm>
          <a:prstGeom prst="rect">
            <a:avLst/>
          </a:prstGeom>
        </p:spPr>
      </p:pic>
    </p:spTree>
    <p:extLst>
      <p:ext uri="{BB962C8B-B14F-4D97-AF65-F5344CB8AC3E}">
        <p14:creationId xmlns:p14="http://schemas.microsoft.com/office/powerpoint/2010/main" val="3714916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229</TotalTime>
  <Words>626</Words>
  <Application>Microsoft Macintosh PowerPoint</Application>
  <PresentationFormat>On-screen Show (4:3)</PresentationFormat>
  <Paragraphs>43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Travelogue</vt:lpstr>
      <vt:lpstr>James Douglas and the Lead up to the Chilcotin War</vt:lpstr>
      <vt:lpstr>James Douglas: First Governor</vt:lpstr>
      <vt:lpstr>An Important Judge: Chief Justice Baillie Begbie</vt:lpstr>
      <vt:lpstr>Good Intentions to Start</vt:lpstr>
      <vt:lpstr>The Douglas Treaties – 1850-54</vt:lpstr>
      <vt:lpstr>A Change of Heart</vt:lpstr>
      <vt:lpstr>RESERVATIONS</vt:lpstr>
      <vt:lpstr>A Bittersweet Legacy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Douglas and the Chilcotin War</dc:title>
  <dc:creator>Janet Catherine Lewis</dc:creator>
  <cp:lastModifiedBy>Janet Catherine Lewis</cp:lastModifiedBy>
  <cp:revision>9</cp:revision>
  <dcterms:created xsi:type="dcterms:W3CDTF">2014-11-03T02:46:33Z</dcterms:created>
  <dcterms:modified xsi:type="dcterms:W3CDTF">2014-11-03T17:14:45Z</dcterms:modified>
</cp:coreProperties>
</file>