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8562" autoAdjust="0"/>
  </p:normalViewPr>
  <p:slideViewPr>
    <p:cSldViewPr>
      <p:cViewPr varScale="1">
        <p:scale>
          <a:sx n="65" d="100"/>
          <a:sy n="65" d="100"/>
        </p:scale>
        <p:origin x="2467"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0909B6F-AAFC-45EC-B98D-232F0C686504}" type="datetimeFigureOut">
              <a:rPr lang="en-US" smtClean="0"/>
              <a:t>2/2/2024</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76842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09B6F-AAFC-45EC-B98D-232F0C68650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79153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0909B6F-AAFC-45EC-B98D-232F0C686504}" type="datetimeFigureOut">
              <a:rPr lang="en-US" smtClean="0"/>
              <a:t>2/2/2024</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16207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0909B6F-AAFC-45EC-B98D-232F0C686504}" type="datetimeFigureOut">
              <a:rPr lang="en-US" smtClean="0"/>
              <a:t>2/2/2024</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A1755B73-667A-4E91-A482-407F6372BDF7}"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761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0909B6F-AAFC-45EC-B98D-232F0C686504}" type="datetimeFigureOut">
              <a:rPr lang="en-US" smtClean="0"/>
              <a:t>2/2/2024</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3713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0909B6F-AAFC-45EC-B98D-232F0C686504}"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139678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0909B6F-AAFC-45EC-B98D-232F0C686504}"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369469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09B6F-AAFC-45EC-B98D-232F0C68650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158424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0909B6F-AAFC-45EC-B98D-232F0C686504}" type="datetimeFigureOut">
              <a:rPr lang="en-US" smtClean="0"/>
              <a:t>2/2/2024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127120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09B6F-AAFC-45EC-B98D-232F0C686504}"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269765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0909B6F-AAFC-45EC-B98D-232F0C686504}" type="datetimeFigureOut">
              <a:rPr lang="en-US" smtClean="0"/>
              <a:t>2/2/2024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422578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909B6F-AAFC-45EC-B98D-232F0C68650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31021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909B6F-AAFC-45EC-B98D-232F0C686504}"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266590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909B6F-AAFC-45EC-B98D-232F0C686504}"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242816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09B6F-AAFC-45EC-B98D-232F0C686504}"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335153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09B6F-AAFC-45EC-B98D-232F0C68650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202697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09B6F-AAFC-45EC-B98D-232F0C686504}"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55B73-667A-4E91-A482-407F6372BDF7}" type="slidenum">
              <a:rPr lang="en-US" smtClean="0"/>
              <a:t>‹#›</a:t>
            </a:fld>
            <a:endParaRPr lang="en-US"/>
          </a:p>
        </p:txBody>
      </p:sp>
    </p:spTree>
    <p:extLst>
      <p:ext uri="{BB962C8B-B14F-4D97-AF65-F5344CB8AC3E}">
        <p14:creationId xmlns:p14="http://schemas.microsoft.com/office/powerpoint/2010/main" val="335043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909B6F-AAFC-45EC-B98D-232F0C686504}" type="datetimeFigureOut">
              <a:rPr lang="en-US" smtClean="0"/>
              <a:t>2/2/2024</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755B73-667A-4E91-A482-407F6372BDF7}" type="slidenum">
              <a:rPr lang="en-US" smtClean="0"/>
              <a:t>‹#›</a:t>
            </a:fld>
            <a:endParaRPr lang="en-US"/>
          </a:p>
        </p:txBody>
      </p:sp>
    </p:spTree>
    <p:extLst>
      <p:ext uri="{BB962C8B-B14F-4D97-AF65-F5344CB8AC3E}">
        <p14:creationId xmlns:p14="http://schemas.microsoft.com/office/powerpoint/2010/main" val="42848163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9590A-FD82-52E1-90FC-B8CDCE1F5F08}"/>
              </a:ext>
            </a:extLst>
          </p:cNvPr>
          <p:cNvPicPr>
            <a:picLocks noChangeAspect="1"/>
          </p:cNvPicPr>
          <p:nvPr/>
        </p:nvPicPr>
        <p:blipFill rotWithShape="1">
          <a:blip r:embed="rId2">
            <a:alphaModFix amt="40000"/>
          </a:blip>
          <a:srcRect l="10100" r="5233"/>
          <a:stretch/>
        </p:blipFill>
        <p:spPr>
          <a:xfrm>
            <a:off x="20" y="10"/>
            <a:ext cx="9143980" cy="6857990"/>
          </a:xfrm>
          <a:prstGeom prst="rect">
            <a:avLst/>
          </a:prstGeom>
        </p:spPr>
      </p:pic>
      <p:sp>
        <p:nvSpPr>
          <p:cNvPr id="2" name="Title 1"/>
          <p:cNvSpPr>
            <a:spLocks noGrp="1"/>
          </p:cNvSpPr>
          <p:nvPr>
            <p:ph type="ctrTitle"/>
          </p:nvPr>
        </p:nvSpPr>
        <p:spPr>
          <a:xfrm>
            <a:off x="1028700" y="2237173"/>
            <a:ext cx="7086600" cy="2602062"/>
          </a:xfrm>
        </p:spPr>
        <p:txBody>
          <a:bodyPr>
            <a:normAutofit/>
          </a:bodyPr>
          <a:lstStyle/>
          <a:p>
            <a:br>
              <a:rPr lang="en-US" sz="4200" dirty="0">
                <a:latin typeface="Cambria" panose="02040503050406030204" pitchFamily="18" charset="0"/>
              </a:rPr>
            </a:br>
            <a:r>
              <a:rPr lang="en-US" sz="4200" dirty="0">
                <a:latin typeface="Cambria" panose="02040503050406030204" pitchFamily="18" charset="0"/>
              </a:rPr>
              <a:t>MARCH TO CIVILIZATION: RISE OF Homo </a:t>
            </a:r>
            <a:r>
              <a:rPr lang="en-US" sz="4200" dirty="0" err="1">
                <a:latin typeface="Cambria" panose="02040503050406030204" pitchFamily="18" charset="0"/>
              </a:rPr>
              <a:t>sapien</a:t>
            </a:r>
            <a:r>
              <a:rPr lang="en-US" sz="4200" dirty="0">
                <a:latin typeface="Cambria" panose="02040503050406030204" pitchFamily="18" charset="0"/>
              </a:rPr>
              <a:t> </a:t>
            </a:r>
            <a:r>
              <a:rPr lang="en-US" sz="4200" dirty="0" err="1">
                <a:latin typeface="Cambria" panose="02040503050406030204" pitchFamily="18" charset="0"/>
              </a:rPr>
              <a:t>sapIENs</a:t>
            </a:r>
            <a:endParaRPr lang="en-US" sz="4200" dirty="0">
              <a:latin typeface="Cambria" panose="02040503050406030204" pitchFamily="18" charset="0"/>
            </a:endParaRPr>
          </a:p>
        </p:txBody>
      </p:sp>
      <p:sp>
        <p:nvSpPr>
          <p:cNvPr id="5" name="Subtitle 4">
            <a:extLst>
              <a:ext uri="{FF2B5EF4-FFF2-40B4-BE49-F238E27FC236}">
                <a16:creationId xmlns:a16="http://schemas.microsoft.com/office/drawing/2014/main" id="{27273169-2E6C-D544-8D7F-EDFE924D7C3C}"/>
              </a:ext>
            </a:extLst>
          </p:cNvPr>
          <p:cNvSpPr>
            <a:spLocks noGrp="1"/>
          </p:cNvSpPr>
          <p:nvPr>
            <p:ph type="subTitle" idx="1"/>
          </p:nvPr>
        </p:nvSpPr>
        <p:spPr>
          <a:xfrm>
            <a:off x="1028700" y="4842935"/>
            <a:ext cx="7086600" cy="685800"/>
          </a:xfrm>
        </p:spPr>
        <p:txBody>
          <a:bodyPr>
            <a:normAutofit/>
          </a:bodyPr>
          <a:lstStyle/>
          <a:p>
            <a:r>
              <a:rPr lang="en-US" dirty="0"/>
              <a:t>The Paleolithic and Neolithic Eras</a:t>
            </a:r>
          </a:p>
        </p:txBody>
      </p:sp>
    </p:spTree>
    <p:extLst>
      <p:ext uri="{BB962C8B-B14F-4D97-AF65-F5344CB8AC3E}">
        <p14:creationId xmlns:p14="http://schemas.microsoft.com/office/powerpoint/2010/main" val="26905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2CF1-276E-175C-0D3A-22741382D44D}"/>
              </a:ext>
            </a:extLst>
          </p:cNvPr>
          <p:cNvSpPr>
            <a:spLocks noGrp="1"/>
          </p:cNvSpPr>
          <p:nvPr>
            <p:ph type="title"/>
          </p:nvPr>
        </p:nvSpPr>
        <p:spPr>
          <a:xfrm>
            <a:off x="3505200" y="764373"/>
            <a:ext cx="5124450" cy="1293028"/>
          </a:xfrm>
        </p:spPr>
        <p:txBody>
          <a:bodyPr>
            <a:normAutofit/>
          </a:bodyPr>
          <a:lstStyle/>
          <a:p>
            <a:r>
              <a:rPr lang="en-US" dirty="0"/>
              <a:t>RELIGION</a:t>
            </a:r>
          </a:p>
        </p:txBody>
      </p:sp>
      <p:pic>
        <p:nvPicPr>
          <p:cNvPr id="5122" name="Picture 2" descr="Picture">
            <a:extLst>
              <a:ext uri="{FF2B5EF4-FFF2-40B4-BE49-F238E27FC236}">
                <a16:creationId xmlns:a16="http://schemas.microsoft.com/office/drawing/2014/main" id="{23662E19-3EB4-EF58-DA1E-A14AB2BAD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5" r="45594" b="2"/>
          <a:stretch/>
        </p:blipFill>
        <p:spPr bwMode="auto">
          <a:xfrm>
            <a:off x="473028" y="746124"/>
            <a:ext cx="2733722" cy="54725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0F3732-1485-0CB3-CC6C-69FA3D380EC7}"/>
              </a:ext>
            </a:extLst>
          </p:cNvPr>
          <p:cNvSpPr>
            <a:spLocks noGrp="1"/>
          </p:cNvSpPr>
          <p:nvPr>
            <p:ph idx="1"/>
          </p:nvPr>
        </p:nvSpPr>
        <p:spPr>
          <a:xfrm>
            <a:off x="3505200" y="2194560"/>
            <a:ext cx="5124450" cy="4024125"/>
          </a:xfrm>
        </p:spPr>
        <p:txBody>
          <a:bodyPr>
            <a:normAutofit/>
          </a:bodyPr>
          <a:lstStyle/>
          <a:p>
            <a:br>
              <a:rPr lang="en-CA" sz="1700"/>
            </a:br>
            <a:r>
              <a:rPr lang="en-CA" sz="1700" b="0" i="0">
                <a:effectLst/>
                <a:latin typeface="Droid Sans"/>
              </a:rPr>
              <a:t>Important religious developments also characterized the new </a:t>
            </a:r>
            <a:r>
              <a:rPr lang="en-CA" sz="1700" b="1" i="0">
                <a:effectLst/>
                <a:latin typeface="Droid Sans"/>
              </a:rPr>
              <a:t>urban</a:t>
            </a:r>
            <a:r>
              <a:rPr lang="en-CA" sz="1700" b="0" i="0">
                <a:effectLst/>
                <a:latin typeface="Droid Sans"/>
              </a:rPr>
              <a:t> (city) civilizations. All of them developed religions to explain the forces of nature and their roles in the world.</a:t>
            </a:r>
            <a:br>
              <a:rPr lang="en-CA" sz="1700"/>
            </a:br>
            <a:br>
              <a:rPr lang="en-CA" sz="1700"/>
            </a:br>
            <a:r>
              <a:rPr lang="en-CA" sz="1700" b="0" i="0">
                <a:effectLst/>
                <a:latin typeface="Droid Sans"/>
              </a:rPr>
              <a:t>They believed that gods and goddesses were important to the community's success. To win their favor, </a:t>
            </a:r>
            <a:r>
              <a:rPr lang="en-CA" sz="1700" b="1" i="0">
                <a:effectLst/>
                <a:latin typeface="Droid Sans"/>
              </a:rPr>
              <a:t>priests</a:t>
            </a:r>
            <a:r>
              <a:rPr lang="en-CA" sz="1700" b="0" i="0">
                <a:effectLst/>
                <a:latin typeface="Droid Sans"/>
              </a:rPr>
              <a:t> (religious leaders) supervised </a:t>
            </a:r>
            <a:r>
              <a:rPr lang="en-CA" sz="1700" b="1" i="0">
                <a:effectLst/>
                <a:latin typeface="Droid Sans"/>
              </a:rPr>
              <a:t>rituals</a:t>
            </a:r>
            <a:r>
              <a:rPr lang="en-CA" sz="1700" b="0" i="0">
                <a:effectLst/>
                <a:latin typeface="Droid Sans"/>
              </a:rPr>
              <a:t> (traditions) aimed at pleasing them. This gave the priests special power and made them very important people. Rulers also claimed that their power was based on divine approval, and some rulers claimed to be </a:t>
            </a:r>
            <a:r>
              <a:rPr lang="en-CA" sz="1700" b="1" i="0">
                <a:effectLst/>
                <a:latin typeface="Droid Sans"/>
              </a:rPr>
              <a:t>divine</a:t>
            </a:r>
            <a:r>
              <a:rPr lang="en-CA" sz="1700" b="0" i="0">
                <a:effectLst/>
                <a:latin typeface="Droid Sans"/>
              </a:rPr>
              <a:t> (godly).</a:t>
            </a:r>
            <a:endParaRPr lang="en-US" sz="1700"/>
          </a:p>
        </p:txBody>
      </p:sp>
    </p:spTree>
    <p:extLst>
      <p:ext uri="{BB962C8B-B14F-4D97-AF65-F5344CB8AC3E}">
        <p14:creationId xmlns:p14="http://schemas.microsoft.com/office/powerpoint/2010/main" val="173224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054D-3543-98A4-68D6-CEAAC0025FCC}"/>
              </a:ext>
            </a:extLst>
          </p:cNvPr>
          <p:cNvSpPr>
            <a:spLocks noGrp="1"/>
          </p:cNvSpPr>
          <p:nvPr>
            <p:ph type="title"/>
          </p:nvPr>
        </p:nvSpPr>
        <p:spPr>
          <a:xfrm>
            <a:off x="476249" y="-152400"/>
            <a:ext cx="6457950" cy="1293028"/>
          </a:xfrm>
        </p:spPr>
        <p:txBody>
          <a:bodyPr>
            <a:normAutofit/>
          </a:bodyPr>
          <a:lstStyle/>
          <a:p>
            <a:r>
              <a:rPr lang="en-US" dirty="0"/>
              <a:t>SOCIAL STRUCTURE</a:t>
            </a:r>
          </a:p>
        </p:txBody>
      </p:sp>
      <p:sp>
        <p:nvSpPr>
          <p:cNvPr id="3" name="Content Placeholder 2">
            <a:extLst>
              <a:ext uri="{FF2B5EF4-FFF2-40B4-BE49-F238E27FC236}">
                <a16:creationId xmlns:a16="http://schemas.microsoft.com/office/drawing/2014/main" id="{E6F048CF-A897-33A9-ACAD-01C099C203B2}"/>
              </a:ext>
            </a:extLst>
          </p:cNvPr>
          <p:cNvSpPr>
            <a:spLocks noGrp="1"/>
          </p:cNvSpPr>
          <p:nvPr>
            <p:ph idx="1"/>
          </p:nvPr>
        </p:nvSpPr>
        <p:spPr>
          <a:xfrm>
            <a:off x="152400" y="914400"/>
            <a:ext cx="5178687" cy="5943600"/>
          </a:xfrm>
        </p:spPr>
        <p:txBody>
          <a:bodyPr>
            <a:normAutofit lnSpcReduction="10000"/>
          </a:bodyPr>
          <a:lstStyle/>
          <a:p>
            <a:r>
              <a:rPr lang="en-CA" sz="2100" b="0" i="0" dirty="0">
                <a:effectLst/>
                <a:latin typeface="Droid Sans"/>
              </a:rPr>
              <a:t>A new social structure based on </a:t>
            </a:r>
            <a:r>
              <a:rPr lang="en-CA" sz="2100" b="1" i="0" dirty="0">
                <a:effectLst/>
                <a:latin typeface="Droid Sans"/>
              </a:rPr>
              <a:t>economic</a:t>
            </a:r>
            <a:r>
              <a:rPr lang="en-CA" sz="2100" b="0" i="0" dirty="0">
                <a:effectLst/>
                <a:latin typeface="Droid Sans"/>
              </a:rPr>
              <a:t> (money) power also arose. Rulers and an upper class of priests, government officials, and warriors dominated society.</a:t>
            </a:r>
          </a:p>
          <a:p>
            <a:r>
              <a:rPr lang="en-CA" sz="2100" b="0" i="0" dirty="0">
                <a:effectLst/>
                <a:latin typeface="Droid Sans"/>
              </a:rPr>
              <a:t> Below this class was a large group of free people - farmers, </a:t>
            </a:r>
            <a:r>
              <a:rPr lang="en-CA" sz="2100" b="1" i="0" dirty="0">
                <a:effectLst/>
                <a:latin typeface="Droid Sans"/>
              </a:rPr>
              <a:t>artisans</a:t>
            </a:r>
            <a:r>
              <a:rPr lang="en-CA" sz="2100" b="0" i="0" dirty="0">
                <a:effectLst/>
                <a:latin typeface="Droid Sans"/>
              </a:rPr>
              <a:t> (people with special skills), and craftspeople. At the bottom was a slave class.</a:t>
            </a:r>
            <a:br>
              <a:rPr lang="en-CA" sz="2100" b="0" i="0" dirty="0">
                <a:effectLst/>
                <a:latin typeface="Droid Sans"/>
              </a:rPr>
            </a:br>
            <a:br>
              <a:rPr lang="en-CA" sz="2100" b="0" i="0" dirty="0">
                <a:effectLst/>
                <a:latin typeface="Droid Sans"/>
              </a:rPr>
            </a:br>
            <a:r>
              <a:rPr lang="en-CA" sz="2100" b="0" i="0" dirty="0">
                <a:effectLst/>
                <a:latin typeface="Droid Sans"/>
              </a:rPr>
              <a:t>The demand of the upper class for </a:t>
            </a:r>
            <a:r>
              <a:rPr lang="en-CA" sz="2100" b="1" i="0" dirty="0">
                <a:effectLst/>
                <a:latin typeface="Droid Sans"/>
              </a:rPr>
              <a:t>luxury</a:t>
            </a:r>
            <a:r>
              <a:rPr lang="en-CA" sz="2100" b="0" i="0" dirty="0">
                <a:effectLst/>
                <a:latin typeface="Droid Sans"/>
              </a:rPr>
              <a:t> (fancy, expensive) items, such as jewelry and pottery, encouraged artisans and craftspeople to create new products. </a:t>
            </a:r>
          </a:p>
          <a:p>
            <a:r>
              <a:rPr lang="en-CA" sz="2100" b="0" i="0" dirty="0">
                <a:effectLst/>
                <a:latin typeface="Droid Sans"/>
              </a:rPr>
              <a:t>As urban populations exported finished goods to neighboring populations in exchange for raw materials, organized trade began to grow. </a:t>
            </a:r>
          </a:p>
          <a:p>
            <a:br>
              <a:rPr lang="en-CA" sz="1400" b="0" i="0" dirty="0">
                <a:effectLst/>
                <a:latin typeface="Droid Sans"/>
              </a:rPr>
            </a:br>
            <a:endParaRPr lang="en-CA" sz="1400" b="0" i="0" dirty="0">
              <a:effectLst/>
              <a:latin typeface="Droid Sans"/>
            </a:endParaRPr>
          </a:p>
          <a:p>
            <a:endParaRPr lang="en-US" sz="1400" dirty="0"/>
          </a:p>
        </p:txBody>
      </p:sp>
      <p:pic>
        <p:nvPicPr>
          <p:cNvPr id="4098" name="Picture 2">
            <a:extLst>
              <a:ext uri="{FF2B5EF4-FFF2-40B4-BE49-F238E27FC236}">
                <a16:creationId xmlns:a16="http://schemas.microsoft.com/office/drawing/2014/main" id="{DA5668E5-2550-DD8F-9944-B162A5FCFE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1087" y="2272748"/>
            <a:ext cx="3206225" cy="363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3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19A0-F7E7-9381-0B0A-92B951883853}"/>
              </a:ext>
            </a:extLst>
          </p:cNvPr>
          <p:cNvSpPr>
            <a:spLocks noGrp="1"/>
          </p:cNvSpPr>
          <p:nvPr>
            <p:ph type="title"/>
          </p:nvPr>
        </p:nvSpPr>
        <p:spPr>
          <a:xfrm>
            <a:off x="257175" y="-7199"/>
            <a:ext cx="8629650" cy="1293028"/>
          </a:xfrm>
        </p:spPr>
        <p:txBody>
          <a:bodyPr>
            <a:normAutofit/>
          </a:bodyPr>
          <a:lstStyle/>
          <a:p>
            <a:r>
              <a:rPr lang="en-US" dirty="0"/>
              <a:t>SOCIAL STRUCTURE CONTINUED…</a:t>
            </a:r>
          </a:p>
        </p:txBody>
      </p:sp>
      <p:sp>
        <p:nvSpPr>
          <p:cNvPr id="3" name="Content Placeholder 2">
            <a:extLst>
              <a:ext uri="{FF2B5EF4-FFF2-40B4-BE49-F238E27FC236}">
                <a16:creationId xmlns:a16="http://schemas.microsoft.com/office/drawing/2014/main" id="{355A669E-2433-5875-F131-6373F3188C9A}"/>
              </a:ext>
            </a:extLst>
          </p:cNvPr>
          <p:cNvSpPr>
            <a:spLocks noGrp="1"/>
          </p:cNvSpPr>
          <p:nvPr>
            <p:ph idx="1"/>
          </p:nvPr>
        </p:nvSpPr>
        <p:spPr>
          <a:xfrm>
            <a:off x="152400" y="914400"/>
            <a:ext cx="4718049" cy="5943600"/>
          </a:xfrm>
        </p:spPr>
        <p:txBody>
          <a:bodyPr>
            <a:normAutofit fontScale="92500" lnSpcReduction="10000"/>
          </a:bodyPr>
          <a:lstStyle/>
          <a:p>
            <a:r>
              <a:rPr lang="en-CA" sz="2400" b="0" i="0" dirty="0">
                <a:effectLst/>
                <a:latin typeface="Cambria" panose="02040503050406030204" pitchFamily="18" charset="0"/>
              </a:rPr>
              <a:t>Because trade brought new civilizations into contact with one another, it often led to the transfer of new technology, such as metals for tools and new farming techniques, from one region to another.</a:t>
            </a:r>
            <a:br>
              <a:rPr lang="en-CA" sz="2400" b="0" i="0" dirty="0">
                <a:effectLst/>
                <a:latin typeface="Cambria" panose="02040503050406030204" pitchFamily="18" charset="0"/>
              </a:rPr>
            </a:br>
            <a:br>
              <a:rPr lang="en-CA" sz="2400" b="0" i="0" dirty="0">
                <a:effectLst/>
                <a:latin typeface="Cambria" panose="02040503050406030204" pitchFamily="18" charset="0"/>
              </a:rPr>
            </a:br>
            <a:r>
              <a:rPr lang="en-CA" sz="2400" b="0" i="0" dirty="0">
                <a:effectLst/>
                <a:latin typeface="Cambria" panose="02040503050406030204" pitchFamily="18" charset="0"/>
              </a:rPr>
              <a:t>By and large, however, the early river valley civilizations developed independently. Each one was based on developments connected to the </a:t>
            </a:r>
            <a:r>
              <a:rPr lang="en-CA" sz="2400" b="1" i="0" dirty="0">
                <a:effectLst/>
                <a:latin typeface="Cambria" panose="02040503050406030204" pitchFamily="18" charset="0"/>
              </a:rPr>
              <a:t>agricultural</a:t>
            </a:r>
            <a:r>
              <a:rPr lang="en-CA" sz="2400" b="0" i="0" dirty="0">
                <a:effectLst/>
                <a:latin typeface="Cambria" panose="02040503050406030204" pitchFamily="18" charset="0"/>
              </a:rPr>
              <a:t> (farming) revolution of the Neolithic Age and the cities that this revolution helped to produce. Taken together, the civilizations of Mesopotamia, Egypt, India, and China constituted nothing less than a revolutionary stage in the growth of human society.</a:t>
            </a:r>
            <a:br>
              <a:rPr lang="en-CA" sz="1500" b="0" i="0" dirty="0">
                <a:effectLst/>
                <a:latin typeface="Droid Sans"/>
              </a:rPr>
            </a:br>
            <a:endParaRPr lang="en-CA" sz="1500" b="0" i="0" dirty="0">
              <a:effectLst/>
              <a:latin typeface="Droid Sans"/>
            </a:endParaRPr>
          </a:p>
          <a:p>
            <a:endParaRPr lang="en-US" sz="1500" dirty="0"/>
          </a:p>
        </p:txBody>
      </p:sp>
      <p:pic>
        <p:nvPicPr>
          <p:cNvPr id="7170" name="Picture 2" descr="Picture">
            <a:extLst>
              <a:ext uri="{FF2B5EF4-FFF2-40B4-BE49-F238E27FC236}">
                <a16:creationId xmlns:a16="http://schemas.microsoft.com/office/drawing/2014/main" id="{F089CD8B-6523-E355-DFAE-86A55B10A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35" r="17765" b="-3"/>
          <a:stretch/>
        </p:blipFill>
        <p:spPr bwMode="auto">
          <a:xfrm>
            <a:off x="5238750" y="2501159"/>
            <a:ext cx="3390900" cy="341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4B0D-3EA4-45C9-C1DF-2FCE4D08BA80}"/>
              </a:ext>
            </a:extLst>
          </p:cNvPr>
          <p:cNvSpPr>
            <a:spLocks noGrp="1"/>
          </p:cNvSpPr>
          <p:nvPr>
            <p:ph type="title"/>
          </p:nvPr>
        </p:nvSpPr>
        <p:spPr>
          <a:xfrm>
            <a:off x="-457200" y="-152400"/>
            <a:ext cx="5124450" cy="1293028"/>
          </a:xfrm>
        </p:spPr>
        <p:txBody>
          <a:bodyPr>
            <a:normAutofit/>
          </a:bodyPr>
          <a:lstStyle/>
          <a:p>
            <a:r>
              <a:rPr lang="en-US" dirty="0"/>
              <a:t>WRITING</a:t>
            </a:r>
          </a:p>
        </p:txBody>
      </p:sp>
      <p:sp>
        <p:nvSpPr>
          <p:cNvPr id="3" name="Content Placeholder 2">
            <a:extLst>
              <a:ext uri="{FF2B5EF4-FFF2-40B4-BE49-F238E27FC236}">
                <a16:creationId xmlns:a16="http://schemas.microsoft.com/office/drawing/2014/main" id="{1B478D2D-5490-8B7C-4E7B-4F4C9BF4CD75}"/>
              </a:ext>
            </a:extLst>
          </p:cNvPr>
          <p:cNvSpPr>
            <a:spLocks noGrp="1"/>
          </p:cNvSpPr>
          <p:nvPr>
            <p:ph idx="1"/>
          </p:nvPr>
        </p:nvSpPr>
        <p:spPr>
          <a:xfrm>
            <a:off x="200073" y="1295400"/>
            <a:ext cx="6096000" cy="6118123"/>
          </a:xfrm>
        </p:spPr>
        <p:txBody>
          <a:bodyPr>
            <a:normAutofit/>
          </a:bodyPr>
          <a:lstStyle/>
          <a:p>
            <a:r>
              <a:rPr lang="en-CA" b="0" i="0" dirty="0">
                <a:effectLst/>
                <a:latin typeface="Droid Sans"/>
              </a:rPr>
              <a:t>Writing was an important feature in the life of these new civilizations.</a:t>
            </a:r>
          </a:p>
          <a:p>
            <a:r>
              <a:rPr lang="en-CA" b="0" i="0" dirty="0">
                <a:effectLst/>
                <a:latin typeface="Droid Sans"/>
              </a:rPr>
              <a:t> Above all, rulers, priests, </a:t>
            </a:r>
            <a:r>
              <a:rPr lang="en-CA" b="1" i="0" dirty="0">
                <a:effectLst/>
                <a:latin typeface="Droid Sans"/>
              </a:rPr>
              <a:t>merchants</a:t>
            </a:r>
            <a:r>
              <a:rPr lang="en-CA" b="0" i="0" dirty="0">
                <a:effectLst/>
                <a:latin typeface="Droid Sans"/>
              </a:rPr>
              <a:t> (businessmen), and artisans used writing to keep accurate records. </a:t>
            </a:r>
          </a:p>
          <a:p>
            <a:r>
              <a:rPr lang="en-CA" b="0" i="0" dirty="0">
                <a:effectLst/>
                <a:latin typeface="Droid Sans"/>
              </a:rPr>
              <a:t>Of course, not all civilizations depended on writing to keep records. The Inca in </a:t>
            </a:r>
            <a:r>
              <a:rPr lang="en-CA" b="1" i="0" dirty="0">
                <a:effectLst/>
                <a:latin typeface="Droid Sans"/>
              </a:rPr>
              <a:t>Peru</a:t>
            </a:r>
            <a:r>
              <a:rPr lang="en-CA" b="0" i="0" dirty="0">
                <a:effectLst/>
                <a:latin typeface="Droid Sans"/>
              </a:rPr>
              <a:t> (South American country), for example, relied on well-trained memory experts to keep track of their important matters. Eventually, the earliest civilizations used writing for creative expression as well as for record keeping.</a:t>
            </a:r>
          </a:p>
          <a:p>
            <a:r>
              <a:rPr lang="en-CA" b="0" i="0" dirty="0">
                <a:effectLst/>
                <a:latin typeface="Droid Sans"/>
              </a:rPr>
              <a:t> This produced the world's first works of literature.</a:t>
            </a:r>
            <a:endParaRPr lang="en-US" dirty="0"/>
          </a:p>
        </p:txBody>
      </p:sp>
      <p:pic>
        <p:nvPicPr>
          <p:cNvPr id="3074" name="Picture 2" descr="Picture">
            <a:extLst>
              <a:ext uri="{FF2B5EF4-FFF2-40B4-BE49-F238E27FC236}">
                <a16:creationId xmlns:a16="http://schemas.microsoft.com/office/drawing/2014/main" id="{F9B392A2-E664-B5D6-485E-4ACD6CEDB2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5928" y="2410498"/>
            <a:ext cx="2733722" cy="214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4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927D-D98E-E5C7-1845-6B72F947E399}"/>
              </a:ext>
            </a:extLst>
          </p:cNvPr>
          <p:cNvSpPr>
            <a:spLocks noGrp="1"/>
          </p:cNvSpPr>
          <p:nvPr>
            <p:ph type="title"/>
          </p:nvPr>
        </p:nvSpPr>
        <p:spPr>
          <a:xfrm>
            <a:off x="-838200" y="228600"/>
            <a:ext cx="5124450" cy="1293028"/>
          </a:xfrm>
        </p:spPr>
        <p:txBody>
          <a:bodyPr>
            <a:normAutofit/>
          </a:bodyPr>
          <a:lstStyle/>
          <a:p>
            <a:r>
              <a:rPr lang="en-US" dirty="0"/>
              <a:t>ART</a:t>
            </a:r>
          </a:p>
        </p:txBody>
      </p:sp>
      <p:sp>
        <p:nvSpPr>
          <p:cNvPr id="3" name="Content Placeholder 2">
            <a:extLst>
              <a:ext uri="{FF2B5EF4-FFF2-40B4-BE49-F238E27FC236}">
                <a16:creationId xmlns:a16="http://schemas.microsoft.com/office/drawing/2014/main" id="{C881CF93-9516-4703-8217-65AF91ABB0B6}"/>
              </a:ext>
            </a:extLst>
          </p:cNvPr>
          <p:cNvSpPr>
            <a:spLocks noGrp="1"/>
          </p:cNvSpPr>
          <p:nvPr>
            <p:ph idx="1"/>
          </p:nvPr>
        </p:nvSpPr>
        <p:spPr>
          <a:xfrm>
            <a:off x="464820" y="2194560"/>
            <a:ext cx="5124450" cy="4663440"/>
          </a:xfrm>
        </p:spPr>
        <p:txBody>
          <a:bodyPr>
            <a:normAutofit/>
          </a:bodyPr>
          <a:lstStyle/>
          <a:p>
            <a:r>
              <a:rPr lang="en-CA" b="0" i="0" dirty="0">
                <a:effectLst/>
                <a:latin typeface="Droid Sans"/>
              </a:rPr>
              <a:t>Significant artistic activity was another feature of the new civilizations.</a:t>
            </a:r>
          </a:p>
          <a:p>
            <a:r>
              <a:rPr lang="en-CA" b="0" i="0" dirty="0">
                <a:effectLst/>
                <a:latin typeface="Droid Sans"/>
              </a:rPr>
              <a:t> Architects built temples and pyramids as places for worship or sacrifice, or for the burial of kings and other important people. </a:t>
            </a:r>
          </a:p>
          <a:p>
            <a:r>
              <a:rPr lang="en-CA" b="0" i="0" dirty="0">
                <a:effectLst/>
                <a:latin typeface="Droid Sans"/>
              </a:rPr>
              <a:t>Painters and sculptors </a:t>
            </a:r>
            <a:r>
              <a:rPr lang="en-CA" b="1" i="0" dirty="0">
                <a:effectLst/>
                <a:latin typeface="Droid Sans"/>
              </a:rPr>
              <a:t>portrayed</a:t>
            </a:r>
            <a:r>
              <a:rPr lang="en-CA" b="0" i="0" dirty="0">
                <a:effectLst/>
                <a:latin typeface="Droid Sans"/>
              </a:rPr>
              <a:t> (showed) stories of nature. They also provided </a:t>
            </a:r>
            <a:r>
              <a:rPr lang="en-CA" b="1" i="0" dirty="0">
                <a:effectLst/>
                <a:latin typeface="Droid Sans"/>
              </a:rPr>
              <a:t>depictions</a:t>
            </a:r>
            <a:r>
              <a:rPr lang="en-CA" b="0" i="0" dirty="0">
                <a:effectLst/>
                <a:latin typeface="Droid Sans"/>
              </a:rPr>
              <a:t> (drawings) of the rulers and gods they worshiped.</a:t>
            </a:r>
            <a:endParaRPr lang="en-US" dirty="0"/>
          </a:p>
        </p:txBody>
      </p:sp>
      <p:pic>
        <p:nvPicPr>
          <p:cNvPr id="2050" name="Picture 2" descr="Picture">
            <a:extLst>
              <a:ext uri="{FF2B5EF4-FFF2-40B4-BE49-F238E27FC236}">
                <a16:creationId xmlns:a16="http://schemas.microsoft.com/office/drawing/2014/main" id="{A96430EE-69E8-AD6D-EB92-0EAE34048E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5928" y="1377939"/>
            <a:ext cx="2733722" cy="42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9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3817" y="-52154"/>
            <a:ext cx="6377940" cy="1293028"/>
          </a:xfrm>
        </p:spPr>
        <p:txBody>
          <a:bodyPr/>
          <a:lstStyle/>
          <a:p>
            <a:r>
              <a:rPr lang="en-US" dirty="0"/>
              <a:t>REVIEW</a:t>
            </a:r>
          </a:p>
        </p:txBody>
      </p:sp>
      <p:sp>
        <p:nvSpPr>
          <p:cNvPr id="2" name="Content Placeholder 1"/>
          <p:cNvSpPr>
            <a:spLocks noGrp="1"/>
          </p:cNvSpPr>
          <p:nvPr>
            <p:ph idx="1"/>
          </p:nvPr>
        </p:nvSpPr>
        <p:spPr/>
        <p:txBody>
          <a:bodyPr>
            <a:normAutofit lnSpcReduction="10000"/>
          </a:bodyPr>
          <a:lstStyle/>
          <a:p>
            <a:r>
              <a:rPr lang="en-US" dirty="0">
                <a:latin typeface="Cambria" panose="02040503050406030204" pitchFamily="18" charset="0"/>
              </a:rPr>
              <a:t>Early Stages of Development</a:t>
            </a:r>
          </a:p>
          <a:p>
            <a:pPr lvl="1"/>
            <a:r>
              <a:rPr lang="en-US" dirty="0">
                <a:latin typeface="Cambria" panose="02040503050406030204" pitchFamily="18" charset="0"/>
              </a:rPr>
              <a:t>1</a:t>
            </a:r>
            <a:r>
              <a:rPr lang="en-US" baseline="30000" dirty="0">
                <a:latin typeface="Cambria" panose="02040503050406030204" pitchFamily="18" charset="0"/>
              </a:rPr>
              <a:t>st</a:t>
            </a:r>
            <a:r>
              <a:rPr lang="en-US" dirty="0">
                <a:latin typeface="Cambria" panose="02040503050406030204" pitchFamily="18" charset="0"/>
              </a:rPr>
              <a:t> human-like creatures lived in Africa </a:t>
            </a:r>
          </a:p>
          <a:p>
            <a:pPr lvl="2"/>
            <a:r>
              <a:rPr lang="en-US" dirty="0">
                <a:latin typeface="Cambria" panose="02040503050406030204" pitchFamily="18" charset="0"/>
              </a:rPr>
              <a:t>3-4 Million years ago</a:t>
            </a:r>
          </a:p>
          <a:p>
            <a:pPr lvl="2"/>
            <a:r>
              <a:rPr lang="en-US" dirty="0">
                <a:latin typeface="Cambria" panose="02040503050406030204" pitchFamily="18" charset="0"/>
              </a:rPr>
              <a:t>Australopithecines </a:t>
            </a:r>
          </a:p>
          <a:p>
            <a:r>
              <a:rPr lang="en-US" dirty="0">
                <a:latin typeface="Cambria" panose="02040503050406030204" pitchFamily="18" charset="0"/>
              </a:rPr>
              <a:t>Hominids </a:t>
            </a:r>
          </a:p>
          <a:p>
            <a:pPr lvl="1"/>
            <a:r>
              <a:rPr lang="en-US" dirty="0">
                <a:latin typeface="Cambria" panose="02040503050406030204" pitchFamily="18" charset="0"/>
              </a:rPr>
              <a:t>Human and other human-like creatures that walk upright </a:t>
            </a:r>
          </a:p>
          <a:p>
            <a:pPr lvl="1"/>
            <a:r>
              <a:rPr lang="en-US" dirty="0">
                <a:latin typeface="Cambria" panose="02040503050406030204" pitchFamily="18" charset="0"/>
              </a:rPr>
              <a:t>Australopithecines were the first hominids </a:t>
            </a:r>
          </a:p>
          <a:p>
            <a:pPr lvl="1"/>
            <a:r>
              <a:rPr lang="en-US" dirty="0">
                <a:latin typeface="Cambria" panose="02040503050406030204" pitchFamily="18" charset="0"/>
              </a:rPr>
              <a:t>Able to make simple tools</a:t>
            </a:r>
          </a:p>
          <a:p>
            <a:r>
              <a:rPr lang="en-US" dirty="0">
                <a:latin typeface="Cambria" panose="02040503050406030204" pitchFamily="18" charset="0"/>
              </a:rPr>
              <a:t>Homo Erectus </a:t>
            </a:r>
          </a:p>
          <a:p>
            <a:pPr lvl="1"/>
            <a:r>
              <a:rPr lang="en-US" dirty="0">
                <a:latin typeface="Cambria" panose="02040503050406030204" pitchFamily="18" charset="0"/>
              </a:rPr>
              <a:t>“Upright Human Being”</a:t>
            </a:r>
          </a:p>
          <a:p>
            <a:pPr lvl="1"/>
            <a:r>
              <a:rPr lang="en-US" dirty="0">
                <a:latin typeface="Cambria" panose="02040503050406030204" pitchFamily="18" charset="0"/>
              </a:rPr>
              <a:t>1.5 Million Years Ago</a:t>
            </a:r>
          </a:p>
          <a:p>
            <a:pPr lvl="1"/>
            <a:r>
              <a:rPr lang="en-US" dirty="0">
                <a:latin typeface="Cambria" panose="02040503050406030204" pitchFamily="18" charset="0"/>
              </a:rPr>
              <a:t>Larger and more varied tools </a:t>
            </a:r>
          </a:p>
        </p:txBody>
      </p:sp>
    </p:spTree>
    <p:extLst>
      <p:ext uri="{BB962C8B-B14F-4D97-AF65-F5344CB8AC3E}">
        <p14:creationId xmlns:p14="http://schemas.microsoft.com/office/powerpoint/2010/main" val="160802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227" y="-286139"/>
            <a:ext cx="6377940" cy="1293028"/>
          </a:xfrm>
        </p:spPr>
        <p:txBody>
          <a:bodyPr/>
          <a:lstStyle/>
          <a:p>
            <a:r>
              <a:rPr lang="en-US" dirty="0"/>
              <a:t>Homo sapiens</a:t>
            </a:r>
          </a:p>
        </p:txBody>
      </p:sp>
      <p:sp>
        <p:nvSpPr>
          <p:cNvPr id="2" name="Content Placeholder 1"/>
          <p:cNvSpPr>
            <a:spLocks noGrp="1"/>
          </p:cNvSpPr>
          <p:nvPr>
            <p:ph idx="1"/>
          </p:nvPr>
        </p:nvSpPr>
        <p:spPr>
          <a:xfrm>
            <a:off x="457200" y="501445"/>
            <a:ext cx="7955280" cy="4069080"/>
          </a:xfrm>
        </p:spPr>
        <p:txBody>
          <a:bodyPr>
            <a:noAutofit/>
          </a:bodyPr>
          <a:lstStyle/>
          <a:p>
            <a:r>
              <a:rPr lang="en-US" sz="2000" dirty="0"/>
              <a:t>Homosapiens</a:t>
            </a:r>
          </a:p>
          <a:p>
            <a:pPr lvl="1"/>
            <a:r>
              <a:rPr lang="en-US" dirty="0"/>
              <a:t>“Wise Man”</a:t>
            </a:r>
          </a:p>
          <a:p>
            <a:pPr lvl="1"/>
            <a:r>
              <a:rPr lang="en-US" dirty="0"/>
              <a:t>2 subgroups</a:t>
            </a:r>
          </a:p>
          <a:p>
            <a:pPr lvl="2"/>
            <a:r>
              <a:rPr lang="en-US" sz="2000" dirty="0"/>
              <a:t>Neanderthals</a:t>
            </a:r>
          </a:p>
          <a:p>
            <a:pPr lvl="3"/>
            <a:r>
              <a:rPr lang="en-US" sz="2000" dirty="0"/>
              <a:t>1</a:t>
            </a:r>
            <a:r>
              <a:rPr lang="en-US" sz="2000" baseline="30000" dirty="0"/>
              <a:t>st</a:t>
            </a:r>
            <a:r>
              <a:rPr lang="en-US" sz="2000" dirty="0"/>
              <a:t> found in Neander Valley Germany </a:t>
            </a:r>
          </a:p>
          <a:p>
            <a:pPr lvl="3"/>
            <a:r>
              <a:rPr lang="en-US" sz="2000" dirty="0"/>
              <a:t>100,000 and 30,000 BC</a:t>
            </a:r>
          </a:p>
          <a:p>
            <a:pPr lvl="3"/>
            <a:r>
              <a:rPr lang="en-US" sz="2000" dirty="0"/>
              <a:t>Found in Europe and Southwest Asia</a:t>
            </a:r>
          </a:p>
          <a:p>
            <a:pPr lvl="3"/>
            <a:r>
              <a:rPr lang="en-US" sz="2000" dirty="0"/>
              <a:t>Relied on Stone Tools</a:t>
            </a:r>
          </a:p>
          <a:p>
            <a:pPr lvl="3"/>
            <a:r>
              <a:rPr lang="en-US" sz="2000" dirty="0"/>
              <a:t>First people to bury </a:t>
            </a:r>
          </a:p>
          <a:p>
            <a:pPr lvl="2"/>
            <a:r>
              <a:rPr lang="en-US" sz="2000" dirty="0"/>
              <a:t>Homo Sapiens </a:t>
            </a:r>
            <a:r>
              <a:rPr lang="en-US" sz="2000" dirty="0" err="1"/>
              <a:t>Sapiens</a:t>
            </a:r>
            <a:r>
              <a:rPr lang="en-US" sz="2000" dirty="0"/>
              <a:t> </a:t>
            </a:r>
          </a:p>
          <a:p>
            <a:pPr lvl="3"/>
            <a:r>
              <a:rPr lang="en-US" sz="2000" dirty="0"/>
              <a:t>Both developed from homo sapiens </a:t>
            </a:r>
          </a:p>
          <a:p>
            <a:r>
              <a:rPr lang="en-US" sz="2000" dirty="0"/>
              <a:t>Homo Sapiens </a:t>
            </a:r>
            <a:r>
              <a:rPr lang="en-US" sz="2000" dirty="0" err="1"/>
              <a:t>Sapiens</a:t>
            </a:r>
            <a:endParaRPr lang="en-US" sz="2000" dirty="0"/>
          </a:p>
          <a:p>
            <a:pPr lvl="3"/>
            <a:r>
              <a:rPr lang="en-US" sz="2000" dirty="0"/>
              <a:t>Appeared in Africa 150,000 and 200,000 years ago</a:t>
            </a:r>
          </a:p>
          <a:p>
            <a:pPr lvl="3"/>
            <a:r>
              <a:rPr lang="en-US" sz="2000" dirty="0"/>
              <a:t>30,000 Homo Sapiens </a:t>
            </a:r>
            <a:r>
              <a:rPr lang="en-US" sz="2000" dirty="0" err="1"/>
              <a:t>Sapiens</a:t>
            </a:r>
            <a:r>
              <a:rPr lang="en-US" sz="2000" dirty="0"/>
              <a:t> replaced Neanderthals</a:t>
            </a:r>
          </a:p>
          <a:p>
            <a:pPr lvl="3"/>
            <a:r>
              <a:rPr lang="en-US" sz="2000" dirty="0"/>
              <a:t>Why?</a:t>
            </a:r>
          </a:p>
        </p:txBody>
      </p:sp>
    </p:spTree>
    <p:extLst>
      <p:ext uri="{BB962C8B-B14F-4D97-AF65-F5344CB8AC3E}">
        <p14:creationId xmlns:p14="http://schemas.microsoft.com/office/powerpoint/2010/main" val="158580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marL="45720" indent="0">
              <a:buNone/>
            </a:pPr>
            <a:endParaRPr lang="en-US" dirty="0"/>
          </a:p>
        </p:txBody>
      </p:sp>
      <p:pic>
        <p:nvPicPr>
          <p:cNvPr id="1026" name="Picture 2" descr="http://www.plantsciences.ucdavis.edu/gepts/pb143/LEC03/01homo-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54599" y="533400"/>
            <a:ext cx="3759201" cy="1293028"/>
          </a:xfrm>
        </p:spPr>
        <p:txBody>
          <a:bodyPr>
            <a:normAutofit fontScale="90000"/>
          </a:bodyPr>
          <a:lstStyle/>
          <a:p>
            <a:r>
              <a:rPr lang="en-US" sz="2800" dirty="0"/>
              <a:t>The Hunter-Gatherers of the Old Stone Age</a:t>
            </a:r>
            <a:br>
              <a:rPr lang="en-US" sz="2800" dirty="0"/>
            </a:br>
            <a:endParaRPr lang="en-US" sz="2800" dirty="0"/>
          </a:p>
        </p:txBody>
      </p:sp>
      <p:sp>
        <p:nvSpPr>
          <p:cNvPr id="2" name="Content Placeholder 1"/>
          <p:cNvSpPr>
            <a:spLocks noGrp="1"/>
          </p:cNvSpPr>
          <p:nvPr>
            <p:ph idx="1"/>
          </p:nvPr>
        </p:nvSpPr>
        <p:spPr>
          <a:xfrm>
            <a:off x="76200" y="228600"/>
            <a:ext cx="4794249" cy="6934200"/>
          </a:xfrm>
        </p:spPr>
        <p:txBody>
          <a:bodyPr>
            <a:normAutofit/>
          </a:bodyPr>
          <a:lstStyle/>
          <a:p>
            <a:r>
              <a:rPr lang="en-US" sz="2000" dirty="0" err="1"/>
              <a:t>Paleothic</a:t>
            </a:r>
            <a:r>
              <a:rPr lang="en-US" sz="2000" dirty="0"/>
              <a:t> Age</a:t>
            </a:r>
          </a:p>
          <a:p>
            <a:pPr lvl="1"/>
            <a:r>
              <a:rPr lang="en-US" dirty="0"/>
              <a:t>2,500,000 to 10,000 BC</a:t>
            </a:r>
          </a:p>
          <a:p>
            <a:pPr lvl="1"/>
            <a:r>
              <a:rPr lang="en-US" dirty="0"/>
              <a:t>Used simple stone tools</a:t>
            </a:r>
          </a:p>
          <a:p>
            <a:pPr lvl="1"/>
            <a:r>
              <a:rPr lang="en-US" dirty="0"/>
              <a:t>Sometimes called Old Stone Age </a:t>
            </a:r>
          </a:p>
          <a:p>
            <a:pPr lvl="1"/>
            <a:r>
              <a:rPr lang="en-US" dirty="0"/>
              <a:t>Small communities, fishing, hunting, gathering </a:t>
            </a:r>
          </a:p>
          <a:p>
            <a:pPr lvl="1"/>
            <a:r>
              <a:rPr lang="en-US" dirty="0"/>
              <a:t>Learned how to make sophisticated tools </a:t>
            </a:r>
          </a:p>
          <a:p>
            <a:pPr lvl="2"/>
            <a:r>
              <a:rPr lang="en-US" sz="2000" dirty="0"/>
              <a:t>How to use fires, adapt and change with physical environment </a:t>
            </a:r>
          </a:p>
          <a:p>
            <a:endParaRPr lang="en-US" sz="2000" dirty="0"/>
          </a:p>
          <a:p>
            <a:r>
              <a:rPr lang="en-US" sz="2000" dirty="0"/>
              <a:t>Nomads</a:t>
            </a:r>
          </a:p>
          <a:p>
            <a:pPr lvl="1"/>
            <a:r>
              <a:rPr lang="en-US" dirty="0"/>
              <a:t>People who move place to place</a:t>
            </a:r>
          </a:p>
          <a:p>
            <a:pPr lvl="1"/>
            <a:r>
              <a:rPr lang="en-US" dirty="0"/>
              <a:t>Hunted animals and gathered wild plants for survival</a:t>
            </a:r>
          </a:p>
          <a:p>
            <a:pPr lvl="1"/>
            <a:r>
              <a:rPr lang="en-US" dirty="0"/>
              <a:t>Cave paintings </a:t>
            </a:r>
          </a:p>
          <a:p>
            <a:pPr marL="45720" indent="0">
              <a:buNone/>
            </a:pPr>
            <a:endParaRPr lang="en-US" sz="1300" dirty="0"/>
          </a:p>
        </p:txBody>
      </p:sp>
      <p:pic>
        <p:nvPicPr>
          <p:cNvPr id="4" name="Picture 3">
            <a:extLst>
              <a:ext uri="{FF2B5EF4-FFF2-40B4-BE49-F238E27FC236}">
                <a16:creationId xmlns:a16="http://schemas.microsoft.com/office/drawing/2014/main" id="{9EF90D90-FBFF-CEBB-BDCB-184FF87E6F92}"/>
              </a:ext>
            </a:extLst>
          </p:cNvPr>
          <p:cNvPicPr>
            <a:picLocks noChangeAspect="1"/>
          </p:cNvPicPr>
          <p:nvPr/>
        </p:nvPicPr>
        <p:blipFill rotWithShape="1">
          <a:blip r:embed="rId2"/>
          <a:srcRect l="25297" r="8427" b="-1"/>
          <a:stretch/>
        </p:blipFill>
        <p:spPr>
          <a:xfrm>
            <a:off x="5238750" y="2501159"/>
            <a:ext cx="3390900" cy="3410926"/>
          </a:xfrm>
          <a:prstGeom prst="rect">
            <a:avLst/>
          </a:prstGeom>
        </p:spPr>
      </p:pic>
    </p:spTree>
    <p:extLst>
      <p:ext uri="{BB962C8B-B14F-4D97-AF65-F5344CB8AC3E}">
        <p14:creationId xmlns:p14="http://schemas.microsoft.com/office/powerpoint/2010/main" val="192357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7199"/>
            <a:ext cx="4692968" cy="1293028"/>
          </a:xfrm>
        </p:spPr>
        <p:txBody>
          <a:bodyPr>
            <a:normAutofit/>
          </a:bodyPr>
          <a:lstStyle/>
          <a:p>
            <a:r>
              <a:rPr lang="en-US" dirty="0"/>
              <a:t>The Neolithic revolution</a:t>
            </a:r>
          </a:p>
        </p:txBody>
      </p:sp>
      <p:sp>
        <p:nvSpPr>
          <p:cNvPr id="2" name="Content Placeholder 1"/>
          <p:cNvSpPr>
            <a:spLocks noGrp="1"/>
          </p:cNvSpPr>
          <p:nvPr>
            <p:ph idx="1"/>
          </p:nvPr>
        </p:nvSpPr>
        <p:spPr>
          <a:xfrm>
            <a:off x="0" y="1285829"/>
            <a:ext cx="5157787" cy="5572171"/>
          </a:xfrm>
        </p:spPr>
        <p:txBody>
          <a:bodyPr>
            <a:normAutofit/>
          </a:bodyPr>
          <a:lstStyle/>
          <a:p>
            <a:r>
              <a:rPr lang="en-US" sz="2000" dirty="0"/>
              <a:t>Neolithic Revolutions</a:t>
            </a:r>
          </a:p>
          <a:p>
            <a:pPr lvl="1"/>
            <a:r>
              <a:rPr lang="en-US" dirty="0"/>
              <a:t>Revolution occurred in the Neolithic Age (8,000 to 4,000 BC)</a:t>
            </a:r>
          </a:p>
          <a:p>
            <a:pPr lvl="1"/>
            <a:r>
              <a:rPr lang="en-US" dirty="0"/>
              <a:t>New Stone Age </a:t>
            </a:r>
          </a:p>
          <a:p>
            <a:pPr lvl="1"/>
            <a:r>
              <a:rPr lang="en-US" dirty="0"/>
              <a:t>What changed?</a:t>
            </a:r>
          </a:p>
          <a:p>
            <a:pPr lvl="2"/>
            <a:r>
              <a:rPr lang="en-US" sz="2000" dirty="0"/>
              <a:t>Switched from hunting and gathering to raising and keeping animals</a:t>
            </a:r>
          </a:p>
          <a:p>
            <a:pPr lvl="2"/>
            <a:r>
              <a:rPr lang="en-US" sz="2000" dirty="0"/>
              <a:t>Systematic Agriculture- growing food on a regular basis </a:t>
            </a:r>
          </a:p>
          <a:p>
            <a:pPr lvl="2"/>
            <a:r>
              <a:rPr lang="en-US" sz="2000" dirty="0"/>
              <a:t>Domestication of animals added a steady source of meat, milk, and wool </a:t>
            </a:r>
          </a:p>
          <a:p>
            <a:endParaRPr lang="en-US" sz="2000" dirty="0"/>
          </a:p>
          <a:p>
            <a:r>
              <a:rPr lang="en-US" sz="2000" dirty="0"/>
              <a:t>Agriculture revolution</a:t>
            </a:r>
          </a:p>
          <a:p>
            <a:pPr lvl="1"/>
            <a:r>
              <a:rPr lang="en-US" dirty="0"/>
              <a:t>What does this term mean?</a:t>
            </a:r>
          </a:p>
          <a:p>
            <a:pPr lvl="2"/>
            <a:endParaRPr lang="en-US" sz="1400" dirty="0"/>
          </a:p>
        </p:txBody>
      </p:sp>
      <p:sp useBgFill="1">
        <p:nvSpPr>
          <p:cNvPr id="1031" name="Rectangle 1030">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asant Farmers in a Grain Field | Ancient Village on the Distant Hill -  Mountains | Ancient humans, Neolithic revolution, Prehistoric world">
            <a:extLst>
              <a:ext uri="{FF2B5EF4-FFF2-40B4-BE49-F238E27FC236}">
                <a16:creationId xmlns:a16="http://schemas.microsoft.com/office/drawing/2014/main" id="{566E7BAB-2E88-D63E-1F11-152968702E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40" r="40445" b="1"/>
          <a:stretch/>
        </p:blipFill>
        <p:spPr bwMode="auto">
          <a:xfrm>
            <a:off x="5639562" y="10"/>
            <a:ext cx="3504438"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9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6547" y="-29308"/>
            <a:ext cx="4692968" cy="1293028"/>
          </a:xfrm>
        </p:spPr>
        <p:txBody>
          <a:bodyPr>
            <a:normAutofit/>
          </a:bodyPr>
          <a:lstStyle/>
          <a:p>
            <a:r>
              <a:rPr lang="en-US" dirty="0"/>
              <a:t>The Emergence of Civilization</a:t>
            </a:r>
          </a:p>
        </p:txBody>
      </p:sp>
      <p:sp>
        <p:nvSpPr>
          <p:cNvPr id="2" name="Content Placeholder 1"/>
          <p:cNvSpPr>
            <a:spLocks noGrp="1"/>
          </p:cNvSpPr>
          <p:nvPr>
            <p:ph idx="1"/>
          </p:nvPr>
        </p:nvSpPr>
        <p:spPr>
          <a:xfrm>
            <a:off x="0" y="1066800"/>
            <a:ext cx="5146063" cy="6019800"/>
          </a:xfrm>
        </p:spPr>
        <p:txBody>
          <a:bodyPr>
            <a:normAutofit/>
          </a:bodyPr>
          <a:lstStyle/>
          <a:p>
            <a:r>
              <a:rPr lang="en-US" sz="2000" dirty="0"/>
              <a:t>Civilization: complex culture in which large numbers of human beings share a number of common elements</a:t>
            </a:r>
          </a:p>
          <a:p>
            <a:endParaRPr lang="en-US" sz="2000" dirty="0"/>
          </a:p>
          <a:p>
            <a:r>
              <a:rPr lang="en-US" sz="2000" dirty="0"/>
              <a:t>6 Characteristics</a:t>
            </a:r>
          </a:p>
          <a:p>
            <a:endParaRPr lang="en-US" sz="2000" dirty="0"/>
          </a:p>
          <a:p>
            <a:pPr lvl="1"/>
            <a:r>
              <a:rPr lang="en-US" dirty="0"/>
              <a:t>Cities</a:t>
            </a:r>
          </a:p>
          <a:p>
            <a:pPr lvl="1"/>
            <a:r>
              <a:rPr lang="en-US" dirty="0"/>
              <a:t>Governments</a:t>
            </a:r>
          </a:p>
          <a:p>
            <a:pPr lvl="1"/>
            <a:r>
              <a:rPr lang="en-US" dirty="0"/>
              <a:t>Religion</a:t>
            </a:r>
          </a:p>
          <a:p>
            <a:pPr lvl="1"/>
            <a:r>
              <a:rPr lang="en-US" dirty="0"/>
              <a:t>Social Structure</a:t>
            </a:r>
          </a:p>
          <a:p>
            <a:pPr lvl="1"/>
            <a:r>
              <a:rPr lang="en-US" dirty="0"/>
              <a:t>Writing</a:t>
            </a:r>
          </a:p>
          <a:p>
            <a:pPr lvl="1"/>
            <a:r>
              <a:rPr lang="en-US" dirty="0"/>
              <a:t>Art</a:t>
            </a:r>
          </a:p>
          <a:p>
            <a:pPr lvl="1"/>
            <a:endParaRPr lang="en-US" dirty="0"/>
          </a:p>
          <a:p>
            <a:r>
              <a:rPr lang="en-US" sz="2000" dirty="0"/>
              <a:t>Describe the relationship between an increase in good production and the rise of cities and governments</a:t>
            </a:r>
          </a:p>
        </p:txBody>
      </p:sp>
      <p:sp useBgFill="1">
        <p:nvSpPr>
          <p:cNvPr id="9" name="Rectangle 8">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1555" y="0"/>
            <a:ext cx="37524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angle view of modern skyscrapers rising straight up against a dramatic sky">
            <a:extLst>
              <a:ext uri="{FF2B5EF4-FFF2-40B4-BE49-F238E27FC236}">
                <a16:creationId xmlns:a16="http://schemas.microsoft.com/office/drawing/2014/main" id="{B8122920-FD0F-B677-150A-4E278F80A576}"/>
              </a:ext>
            </a:extLst>
          </p:cNvPr>
          <p:cNvPicPr>
            <a:picLocks noChangeAspect="1"/>
          </p:cNvPicPr>
          <p:nvPr/>
        </p:nvPicPr>
        <p:blipFill rotWithShape="1">
          <a:blip r:embed="rId2"/>
          <a:srcRect l="24589" r="41301" b="-1"/>
          <a:stretch/>
        </p:blipFill>
        <p:spPr>
          <a:xfrm>
            <a:off x="5639562" y="10"/>
            <a:ext cx="3504438" cy="6857989"/>
          </a:xfrm>
          <a:prstGeom prst="rect">
            <a:avLst/>
          </a:prstGeom>
        </p:spPr>
      </p:pic>
    </p:spTree>
    <p:extLst>
      <p:ext uri="{BB962C8B-B14F-4D97-AF65-F5344CB8AC3E}">
        <p14:creationId xmlns:p14="http://schemas.microsoft.com/office/powerpoint/2010/main" val="87856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2E3B-FBC7-7936-B8C0-4F5276F9CEF8}"/>
              </a:ext>
            </a:extLst>
          </p:cNvPr>
          <p:cNvSpPr>
            <a:spLocks noGrp="1"/>
          </p:cNvSpPr>
          <p:nvPr>
            <p:ph type="title"/>
          </p:nvPr>
        </p:nvSpPr>
        <p:spPr>
          <a:xfrm>
            <a:off x="514349" y="764373"/>
            <a:ext cx="2983229" cy="1600200"/>
          </a:xfrm>
        </p:spPr>
        <p:txBody>
          <a:bodyPr anchor="b">
            <a:normAutofit/>
          </a:bodyPr>
          <a:lstStyle/>
          <a:p>
            <a:pPr algn="l"/>
            <a:r>
              <a:rPr lang="en-US" sz="2800"/>
              <a:t>CITIES</a:t>
            </a:r>
          </a:p>
        </p:txBody>
      </p:sp>
      <p:sp>
        <p:nvSpPr>
          <p:cNvPr id="3" name="Content Placeholder 2">
            <a:extLst>
              <a:ext uri="{FF2B5EF4-FFF2-40B4-BE49-F238E27FC236}">
                <a16:creationId xmlns:a16="http://schemas.microsoft.com/office/drawing/2014/main" id="{0021B725-6738-842E-7269-85652412B723}"/>
              </a:ext>
            </a:extLst>
          </p:cNvPr>
          <p:cNvSpPr>
            <a:spLocks noGrp="1"/>
          </p:cNvSpPr>
          <p:nvPr>
            <p:ph idx="1"/>
          </p:nvPr>
        </p:nvSpPr>
        <p:spPr>
          <a:xfrm>
            <a:off x="514350" y="2364573"/>
            <a:ext cx="2983229" cy="3854112"/>
          </a:xfrm>
        </p:spPr>
        <p:txBody>
          <a:bodyPr>
            <a:normAutofit/>
          </a:bodyPr>
          <a:lstStyle/>
          <a:p>
            <a:pPr marL="0" indent="0">
              <a:buNone/>
            </a:pPr>
            <a:br>
              <a:rPr lang="en-CA" sz="1400" dirty="0"/>
            </a:br>
            <a:br>
              <a:rPr lang="en-CA" sz="1400" dirty="0"/>
            </a:br>
            <a:br>
              <a:rPr lang="en-CA" sz="1400" dirty="0"/>
            </a:br>
            <a:br>
              <a:rPr lang="en-CA" sz="1400" dirty="0"/>
            </a:br>
            <a:r>
              <a:rPr lang="en-CA" sz="1400" b="0" i="0" dirty="0">
                <a:effectLst/>
                <a:latin typeface="Droid Sans"/>
              </a:rPr>
              <a:t>The first civilizations developed in river </a:t>
            </a:r>
            <a:r>
              <a:rPr lang="en-CA" sz="1400" b="1" i="0" dirty="0">
                <a:effectLst/>
                <a:latin typeface="Droid Sans"/>
              </a:rPr>
              <a:t>valleys</a:t>
            </a:r>
            <a:r>
              <a:rPr lang="en-CA" sz="1400" b="0" i="0" dirty="0">
                <a:effectLst/>
                <a:latin typeface="Droid Sans"/>
              </a:rPr>
              <a:t> (flat area between hills or mountains) where people could carry on the large-scale farming that was needed to feed a large population. As food became </a:t>
            </a:r>
            <a:r>
              <a:rPr lang="en-CA" sz="1400" b="1" i="0" dirty="0">
                <a:effectLst/>
                <a:latin typeface="Droid Sans"/>
              </a:rPr>
              <a:t>abundant</a:t>
            </a:r>
            <a:r>
              <a:rPr lang="en-CA" sz="1400" b="0" i="0" dirty="0">
                <a:effectLst/>
                <a:latin typeface="Droid Sans"/>
              </a:rPr>
              <a:t> (easier to get), more people would live in the city. New patterns of living soon emerged.</a:t>
            </a:r>
            <a:endParaRPr lang="en-US" sz="1400" dirty="0"/>
          </a:p>
        </p:txBody>
      </p:sp>
      <p:sp useBgFill="1">
        <p:nvSpPr>
          <p:cNvPr id="1033" name="Rectangle 1032">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3534" y="0"/>
            <a:ext cx="54304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icture">
            <a:extLst>
              <a:ext uri="{FF2B5EF4-FFF2-40B4-BE49-F238E27FC236}">
                <a16:creationId xmlns:a16="http://schemas.microsoft.com/office/drawing/2014/main" id="{C9C3D7F5-FF4C-C7D4-657C-41A44A0441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93" r="20398"/>
          <a:stretch/>
        </p:blipFill>
        <p:spPr bwMode="auto">
          <a:xfrm>
            <a:off x="3978110" y="10"/>
            <a:ext cx="516589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1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E203-6A79-B456-2F0D-3C0FEAAE03B2}"/>
              </a:ext>
            </a:extLst>
          </p:cNvPr>
          <p:cNvSpPr>
            <a:spLocks noGrp="1"/>
          </p:cNvSpPr>
          <p:nvPr>
            <p:ph type="title"/>
          </p:nvPr>
        </p:nvSpPr>
        <p:spPr>
          <a:xfrm>
            <a:off x="2171700" y="764373"/>
            <a:ext cx="6457950" cy="1293028"/>
          </a:xfrm>
        </p:spPr>
        <p:txBody>
          <a:bodyPr>
            <a:normAutofit/>
          </a:bodyPr>
          <a:lstStyle/>
          <a:p>
            <a:r>
              <a:rPr lang="en-US"/>
              <a:t>GOVERNMENT</a:t>
            </a:r>
            <a:endParaRPr lang="en-US" dirty="0"/>
          </a:p>
        </p:txBody>
      </p:sp>
      <p:sp>
        <p:nvSpPr>
          <p:cNvPr id="3" name="Content Placeholder 2">
            <a:extLst>
              <a:ext uri="{FF2B5EF4-FFF2-40B4-BE49-F238E27FC236}">
                <a16:creationId xmlns:a16="http://schemas.microsoft.com/office/drawing/2014/main" id="{36C18D3E-9FC8-1A09-AF71-E8427FCBF76A}"/>
              </a:ext>
            </a:extLst>
          </p:cNvPr>
          <p:cNvSpPr>
            <a:spLocks noGrp="1"/>
          </p:cNvSpPr>
          <p:nvPr>
            <p:ph idx="1"/>
          </p:nvPr>
        </p:nvSpPr>
        <p:spPr>
          <a:xfrm>
            <a:off x="507999" y="2194560"/>
            <a:ext cx="4362450" cy="4024125"/>
          </a:xfrm>
        </p:spPr>
        <p:txBody>
          <a:bodyPr>
            <a:normAutofit/>
          </a:bodyPr>
          <a:lstStyle/>
          <a:p>
            <a:br>
              <a:rPr lang="en-CA" sz="1700"/>
            </a:br>
            <a:br>
              <a:rPr lang="en-CA" sz="1700"/>
            </a:br>
            <a:r>
              <a:rPr lang="en-CA" sz="1700" b="0" i="0">
                <a:effectLst/>
                <a:latin typeface="Droid Sans"/>
              </a:rPr>
              <a:t>Growing numbers of people, the need to maintain the food supply, and the need for </a:t>
            </a:r>
            <a:r>
              <a:rPr lang="en-CA" sz="1700" b="1" i="0">
                <a:effectLst/>
                <a:latin typeface="Droid Sans"/>
              </a:rPr>
              <a:t>defense </a:t>
            </a:r>
            <a:r>
              <a:rPr lang="en-CA" sz="1700" b="0" i="0">
                <a:effectLst/>
                <a:latin typeface="Droid Sans"/>
              </a:rPr>
              <a:t>(protection) soon led to the growth of governments. Governments organize and regulate human activity. They also provide for smooth interaction between individuals and groups. In the first civilizations, governments usually were led by </a:t>
            </a:r>
            <a:r>
              <a:rPr lang="en-CA" sz="1700" b="1" i="0">
                <a:effectLst/>
                <a:latin typeface="Droid Sans"/>
              </a:rPr>
              <a:t>monarchs</a:t>
            </a:r>
            <a:r>
              <a:rPr lang="en-CA" sz="1700" b="0" i="0">
                <a:effectLst/>
                <a:latin typeface="Droid Sans"/>
              </a:rPr>
              <a:t> - kings or queens who rule a kingdom - who organized armies to protect their populations and made laws to regulate their </a:t>
            </a:r>
            <a:r>
              <a:rPr lang="en-CA" sz="1700" b="1" i="0">
                <a:effectLst/>
                <a:latin typeface="Droid Sans"/>
              </a:rPr>
              <a:t>subjects</a:t>
            </a:r>
            <a:r>
              <a:rPr lang="en-CA" sz="1700" b="0" i="0">
                <a:effectLst/>
                <a:latin typeface="Droid Sans"/>
              </a:rPr>
              <a:t>' (citizens') lives.</a:t>
            </a:r>
            <a:endParaRPr lang="en-US" sz="1700"/>
          </a:p>
        </p:txBody>
      </p:sp>
      <p:pic>
        <p:nvPicPr>
          <p:cNvPr id="6146" name="Picture 2" descr="Picture">
            <a:extLst>
              <a:ext uri="{FF2B5EF4-FFF2-40B4-BE49-F238E27FC236}">
                <a16:creationId xmlns:a16="http://schemas.microsoft.com/office/drawing/2014/main" id="{C0A0C7FE-63F1-1DA8-D6FE-0F56C91395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8750" y="2994327"/>
            <a:ext cx="3390900" cy="219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3067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{AC39331F-D744-C247-862C-00E8E075D5AF}tf10001079</Template>
  <TotalTime>4571</TotalTime>
  <Words>949</Words>
  <Application>Microsoft Office PowerPoint</Application>
  <PresentationFormat>On-screen Show (4:3)</PresentationFormat>
  <Paragraphs>90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Cambria</vt:lpstr>
      <vt:lpstr>Century Gothic</vt:lpstr>
      <vt:lpstr>Droid Sans</vt:lpstr>
      <vt:lpstr>Vapor Trail</vt:lpstr>
      <vt:lpstr> MARCH TO CIVILIZATION: RISE OF Homo sapien sapIENs</vt:lpstr>
      <vt:lpstr>REVIEW</vt:lpstr>
      <vt:lpstr>Homo sapiens</vt:lpstr>
      <vt:lpstr>PowerPoint Presentation</vt:lpstr>
      <vt:lpstr>The Hunter-Gatherers of the Old Stone Age </vt:lpstr>
      <vt:lpstr>The Neolithic revolution</vt:lpstr>
      <vt:lpstr>The Emergence of Civilization</vt:lpstr>
      <vt:lpstr>CITIES</vt:lpstr>
      <vt:lpstr>GOVERNMENT</vt:lpstr>
      <vt:lpstr>RELIGION</vt:lpstr>
      <vt:lpstr>SOCIAL STRUCTURE</vt:lpstr>
      <vt:lpstr>SOCIAL STRUCTURE CONTINUED…</vt:lpstr>
      <vt:lpstr>WRITING</vt:lpstr>
      <vt:lpstr>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first civilization and empires</dc:title>
  <dc:creator>Teressa Camarda</dc:creator>
  <cp:lastModifiedBy>Janet Lewis</cp:lastModifiedBy>
  <cp:revision>8</cp:revision>
  <dcterms:created xsi:type="dcterms:W3CDTF">2013-06-03T16:42:47Z</dcterms:created>
  <dcterms:modified xsi:type="dcterms:W3CDTF">2024-02-05T20:17:10Z</dcterms:modified>
</cp:coreProperties>
</file>